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310" r:id="rId3"/>
    <p:sldId id="257" r:id="rId4"/>
    <p:sldId id="258" r:id="rId5"/>
    <p:sldId id="318" r:id="rId6"/>
    <p:sldId id="317" r:id="rId7"/>
    <p:sldId id="319" r:id="rId8"/>
    <p:sldId id="320" r:id="rId9"/>
    <p:sldId id="272" r:id="rId10"/>
    <p:sldId id="316" r:id="rId11"/>
    <p:sldId id="321" r:id="rId12"/>
    <p:sldId id="322" r:id="rId13"/>
    <p:sldId id="323" r:id="rId14"/>
    <p:sldId id="324" r:id="rId15"/>
    <p:sldId id="325" r:id="rId16"/>
    <p:sldId id="326" r:id="rId17"/>
    <p:sldId id="311" r:id="rId18"/>
    <p:sldId id="314" r:id="rId19"/>
    <p:sldId id="273" r:id="rId20"/>
    <p:sldId id="276" r:id="rId21"/>
    <p:sldId id="292" r:id="rId22"/>
    <p:sldId id="293" r:id="rId23"/>
    <p:sldId id="278" r:id="rId24"/>
    <p:sldId id="295" r:id="rId25"/>
    <p:sldId id="296" r:id="rId26"/>
    <p:sldId id="309" r:id="rId27"/>
    <p:sldId id="297" r:id="rId28"/>
    <p:sldId id="298" r:id="rId29"/>
    <p:sldId id="306" r:id="rId30"/>
    <p:sldId id="299" r:id="rId31"/>
    <p:sldId id="300" r:id="rId32"/>
    <p:sldId id="303" r:id="rId33"/>
    <p:sldId id="301" r:id="rId34"/>
    <p:sldId id="305" r:id="rId35"/>
    <p:sldId id="304" r:id="rId36"/>
    <p:sldId id="302" r:id="rId37"/>
    <p:sldId id="307" r:id="rId38"/>
    <p:sldId id="271" r:id="rId39"/>
    <p:sldId id="270" r:id="rId4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2" roundtripDataSignature="AMtx7mjKkk5wOoQj6sDPPETbbKgHU96D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614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4782FB59-994A-5336-C77A-D5305E305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6E2C22C0-160E-2563-7B24-BDF9060E50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896BA5D0-9BB1-ABFB-30A1-578E8182F8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53958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BDFA005B-CE15-A72F-88C4-CDC61FC33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55B0CE3A-8FFE-C35A-3B6C-307082458B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E21B3881-0EED-F84F-8A59-59ED483B0D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26436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E1BCA9A1-8C21-E8AD-F54C-44AA0F777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7905B7F6-6040-C4C2-A0FD-0BE4CB8240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4866DD93-CD6F-6405-0ED3-9D6EA11D2E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04768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EF834AFC-780B-D3ED-A3CE-C2902D3CB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D0913938-B7DC-907A-4397-DF0D4916F1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507B1F23-57B3-481E-1813-9AF1456797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112408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1DDE2876-F4B2-C6A0-034A-1B4EF057F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19863D17-3753-F2FF-BB5D-550A49DDE0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962B890A-C482-6052-DFA7-D61250FA21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1923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960A61E4-32B0-0597-6AD8-348BBB5A2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819A3DE7-60C5-7859-99B4-D9F986A93E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DD7E3DF7-C060-3767-3A15-E233DC8ABF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67073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7B1479C3-0A57-402F-BB74-59792E49D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1BA7ECF6-9F8B-760F-F9BC-0D2E653FCF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65F7177F-7CCD-5B5B-3922-146650CF0D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290156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939DC7A3-AD56-3080-9D3F-124F82EE6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8:notes">
            <a:extLst>
              <a:ext uri="{FF2B5EF4-FFF2-40B4-BE49-F238E27FC236}">
                <a16:creationId xmlns:a16="http://schemas.microsoft.com/office/drawing/2014/main" id="{81156DBF-8A26-6ED8-C91E-780E740E52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8:notes">
            <a:extLst>
              <a:ext uri="{FF2B5EF4-FFF2-40B4-BE49-F238E27FC236}">
                <a16:creationId xmlns:a16="http://schemas.microsoft.com/office/drawing/2014/main" id="{ED8AC091-DD33-0E14-E08B-8BA2B0F66D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76258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8E6A61E7-2DE2-7EDE-A3A7-141B1F294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CC89041D-D19E-B7AF-032A-27E53AA12A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3EA4D53B-E0E0-E15F-DB39-885BA7E5A7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18530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CBC75C91-B444-C665-7F4C-906A3966E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8:notes">
            <a:extLst>
              <a:ext uri="{FF2B5EF4-FFF2-40B4-BE49-F238E27FC236}">
                <a16:creationId xmlns:a16="http://schemas.microsoft.com/office/drawing/2014/main" id="{E228908D-10F7-C0DE-BF55-CE7B890FFE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8:notes">
            <a:extLst>
              <a:ext uri="{FF2B5EF4-FFF2-40B4-BE49-F238E27FC236}">
                <a16:creationId xmlns:a16="http://schemas.microsoft.com/office/drawing/2014/main" id="{2C080AE0-AC59-AD43-831A-6B3B0C8571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5002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811560CD-FFDE-70C6-6183-A453F3E98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E57E4E91-ED9F-DE16-BEB6-F07455961A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063A7F12-DA54-6672-271A-7F884E56D7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999434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3F561ED4-5379-C903-E4C1-A233DBDFE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>
            <a:extLst>
              <a:ext uri="{FF2B5EF4-FFF2-40B4-BE49-F238E27FC236}">
                <a16:creationId xmlns:a16="http://schemas.microsoft.com/office/drawing/2014/main" id="{7710E61D-4456-AB8E-6035-2E18B1F267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8:notes">
            <a:extLst>
              <a:ext uri="{FF2B5EF4-FFF2-40B4-BE49-F238E27FC236}">
                <a16:creationId xmlns:a16="http://schemas.microsoft.com/office/drawing/2014/main" id="{80B29318-BA0C-53E4-3218-E176948876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945821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6868A8AE-3822-5138-D4AB-80720FACD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9188A369-6B99-117F-1BAE-0A0CD3BE4C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b="1" dirty="0"/>
              <a:t>SYSCLKOUT</a:t>
            </a:r>
            <a:r>
              <a:rPr lang="en-US" dirty="0"/>
              <a:t> is the system clock (e.g., 200 MHz).</a:t>
            </a:r>
          </a:p>
          <a:p>
            <a:r>
              <a:rPr lang="en-US" b="1" dirty="0"/>
              <a:t>TCR.4</a:t>
            </a:r>
            <a:r>
              <a:rPr lang="en-US" dirty="0"/>
              <a:t> is the </a:t>
            </a:r>
            <a:r>
              <a:rPr lang="en-US" i="1" dirty="0"/>
              <a:t>Timer Control Register bit</a:t>
            </a:r>
            <a:r>
              <a:rPr lang="en-US" dirty="0"/>
              <a:t> that enables or disables counting.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The timer only receives clock pulses when software sets the START bit. This is why timers do </a:t>
            </a:r>
            <a:r>
              <a:rPr lang="en-US" i="1" dirty="0"/>
              <a:t>nothing</a:t>
            </a:r>
            <a:r>
              <a:rPr lang="en-US" dirty="0"/>
              <a:t> until you explicitly enable them in software.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r>
              <a:rPr lang="en-US" b="1" dirty="0"/>
              <a:t>16-bit Divide-Down (TDDRH:TDDR)</a:t>
            </a:r>
          </a:p>
          <a:p>
            <a:r>
              <a:rPr lang="en-US" dirty="0"/>
              <a:t>This block divides the incoming clock frequency.</a:t>
            </a:r>
          </a:p>
          <a:p>
            <a:r>
              <a:rPr lang="en-US" dirty="0"/>
              <a:t>This allows the timer to operate at manageable speeds</a:t>
            </a:r>
          </a:p>
          <a:p>
            <a:endParaRPr lang="en-US" dirty="0"/>
          </a:p>
          <a:p>
            <a:endParaRPr lang="en-US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16-bit </a:t>
            </a:r>
            <a:r>
              <a:rPr lang="en-US" b="1" dirty="0" err="1"/>
              <a:t>Prescale</a:t>
            </a:r>
            <a:r>
              <a:rPr lang="en-US" b="1" dirty="0"/>
              <a:t> Counter (PSCH:PSC)</a:t>
            </a:r>
          </a:p>
          <a:p>
            <a:r>
              <a:rPr lang="en-US" dirty="0"/>
              <a:t>This is an additional counter that:</a:t>
            </a:r>
          </a:p>
          <a:p>
            <a:r>
              <a:rPr lang="en-US" dirty="0"/>
              <a:t>Counts down</a:t>
            </a:r>
          </a:p>
          <a:p>
            <a:r>
              <a:rPr lang="en-US" dirty="0"/>
              <a:t>Generates a </a:t>
            </a:r>
            <a:r>
              <a:rPr lang="en-US" b="1" dirty="0"/>
              <a:t>borrow</a:t>
            </a:r>
            <a:r>
              <a:rPr lang="en-US" dirty="0"/>
              <a:t> when it underflows</a:t>
            </a:r>
          </a:p>
          <a:p>
            <a:r>
              <a:rPr lang="en-US" dirty="0"/>
              <a:t>That borrow is what advances the main 32-bit timer.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The </a:t>
            </a:r>
            <a:r>
              <a:rPr lang="en-US" dirty="0" err="1"/>
              <a:t>prescaler</a:t>
            </a:r>
            <a:r>
              <a:rPr lang="en-US" dirty="0"/>
              <a:t> slows time down before it reaches the main timer counter.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sv-SE" b="1" dirty="0"/>
              <a:t>32-bit Period Register (PRDH:PRD)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This is the value the timer reloads </a:t>
            </a:r>
            <a:r>
              <a:rPr lang="en-US" b="1" dirty="0"/>
              <a:t>from</a:t>
            </a:r>
            <a:r>
              <a:rPr lang="en-US" dirty="0"/>
              <a:t>.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r>
              <a:rPr lang="en-US" b="1" dirty="0"/>
              <a:t>32-bit Counter (TIMH:TIM)</a:t>
            </a:r>
          </a:p>
          <a:p>
            <a:r>
              <a:rPr lang="en-US" dirty="0"/>
              <a:t>This is the </a:t>
            </a:r>
            <a:r>
              <a:rPr lang="en-US" b="1" dirty="0"/>
              <a:t>actual counter</a:t>
            </a:r>
            <a:r>
              <a:rPr lang="en-US" dirty="0"/>
              <a:t>:</a:t>
            </a:r>
          </a:p>
          <a:p>
            <a:r>
              <a:rPr lang="en-US" dirty="0"/>
              <a:t>Decrements every </a:t>
            </a:r>
            <a:r>
              <a:rPr lang="en-US" dirty="0" err="1"/>
              <a:t>prescaled</a:t>
            </a:r>
            <a:r>
              <a:rPr lang="en-US" dirty="0"/>
              <a:t> clock tick</a:t>
            </a:r>
          </a:p>
          <a:p>
            <a:r>
              <a:rPr lang="en-US" dirty="0"/>
              <a:t>When it reaches zero:</a:t>
            </a:r>
          </a:p>
          <a:p>
            <a:pPr lvl="0"/>
            <a:r>
              <a:rPr lang="en-US" dirty="0"/>
              <a:t>A borrow occurs</a:t>
            </a:r>
          </a:p>
          <a:p>
            <a:pPr lvl="0"/>
            <a:r>
              <a:rPr lang="en-US" dirty="0"/>
              <a:t>An interrupt is generated</a:t>
            </a:r>
          </a:p>
          <a:p>
            <a:pPr lvl="0"/>
            <a:r>
              <a:rPr lang="en-US" dirty="0"/>
              <a:t>The counter reloads from PRD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75C88DC5-6882-AE62-38F7-1B560EA420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732727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38C5D6C7-5422-60D4-9BF9-2EAA80BE1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DDC76DDE-0BD6-A46A-932A-9C7A9A7436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Timer 0</a:t>
            </a:r>
          </a:p>
          <a:p>
            <a:r>
              <a:rPr lang="en-US" dirty="0"/>
              <a:t>TINT0</a:t>
            </a:r>
          </a:p>
          <a:p>
            <a:r>
              <a:rPr lang="en-US" dirty="0"/>
              <a:t>INT1–INT12 via PIE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r>
              <a:rPr lang="en-US" dirty="0"/>
              <a:t>Timer 1</a:t>
            </a:r>
          </a:p>
          <a:p>
            <a:r>
              <a:rPr lang="en-US" dirty="0"/>
              <a:t>TINT1</a:t>
            </a:r>
          </a:p>
          <a:p>
            <a:r>
              <a:rPr lang="en-US" dirty="0"/>
              <a:t>INT13 (direct)</a:t>
            </a:r>
          </a:p>
          <a:p>
            <a:endParaRPr lang="en-US" dirty="0"/>
          </a:p>
          <a:p>
            <a:r>
              <a:rPr lang="en-US" dirty="0"/>
              <a:t>Timer 2</a:t>
            </a:r>
          </a:p>
          <a:p>
            <a:r>
              <a:rPr lang="en-US" dirty="0"/>
              <a:t>TINT2</a:t>
            </a:r>
          </a:p>
          <a:p>
            <a:r>
              <a:rPr lang="en-US" dirty="0"/>
              <a:t>INT14 (direct)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Peripheral Interrupt Expansion (PIE)</a:t>
            </a:r>
            <a:r>
              <a:rPr lang="en-US" dirty="0"/>
              <a:t> is an interrupt router.</a:t>
            </a:r>
          </a:p>
          <a:p>
            <a:r>
              <a:rPr lang="en-US" dirty="0"/>
              <a:t>It:</a:t>
            </a:r>
          </a:p>
          <a:p>
            <a:r>
              <a:rPr lang="en-US" dirty="0"/>
              <a:t>Takes many peripheral interrupts</a:t>
            </a:r>
          </a:p>
          <a:p>
            <a:r>
              <a:rPr lang="en-US" dirty="0"/>
              <a:t>Maps them to CPU interrupt vectors</a:t>
            </a:r>
          </a:p>
          <a:p>
            <a:r>
              <a:rPr lang="en-US" dirty="0"/>
              <a:t>Timer 0 is routed through the PIE because:</a:t>
            </a:r>
          </a:p>
          <a:p>
            <a:r>
              <a:rPr lang="en-US" dirty="0"/>
              <a:t>It is commonly used for application-level tasks</a:t>
            </a:r>
          </a:p>
          <a:p>
            <a:r>
              <a:rPr lang="en-US" dirty="0"/>
              <a:t>It supports prioritization and masking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Software Consequence</a:t>
            </a:r>
          </a:p>
          <a:p>
            <a:r>
              <a:rPr lang="en-US" dirty="0"/>
              <a:t>To use Timer 0:</a:t>
            </a:r>
          </a:p>
          <a:p>
            <a:r>
              <a:rPr lang="en-US" dirty="0"/>
              <a:t>Enable the timer interrupt</a:t>
            </a:r>
          </a:p>
          <a:p>
            <a:r>
              <a:rPr lang="en-US" dirty="0"/>
              <a:t>Enable the PIE group</a:t>
            </a:r>
          </a:p>
          <a:p>
            <a:r>
              <a:rPr lang="en-US" dirty="0"/>
              <a:t>Enable the CPU interrupt</a:t>
            </a:r>
          </a:p>
          <a:p>
            <a:r>
              <a:rPr lang="en-US" dirty="0"/>
              <a:t>Acknowledge the PIE inside the ISR</a:t>
            </a:r>
          </a:p>
          <a:p>
            <a:r>
              <a:rPr lang="en-US" dirty="0"/>
              <a:t>This makes Timer 0 ideal for:</a:t>
            </a:r>
          </a:p>
          <a:p>
            <a:r>
              <a:rPr lang="en-US" dirty="0"/>
              <a:t>Control loops</a:t>
            </a:r>
          </a:p>
          <a:p>
            <a:r>
              <a:rPr lang="en-US" dirty="0"/>
              <a:t>Scheduling</a:t>
            </a:r>
          </a:p>
          <a:p>
            <a:r>
              <a:rPr lang="en-US" dirty="0"/>
              <a:t>RTOS ticks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Timers 1 and 2 Bypass the PIE</a:t>
            </a:r>
          </a:p>
          <a:p>
            <a:r>
              <a:rPr lang="en-US" dirty="0"/>
              <a:t>Timer 1 → </a:t>
            </a:r>
            <a:r>
              <a:rPr lang="en-US" b="1" dirty="0"/>
              <a:t>INT13</a:t>
            </a:r>
            <a:br>
              <a:rPr lang="en-US" dirty="0"/>
            </a:br>
            <a:r>
              <a:rPr lang="en-US" dirty="0"/>
              <a:t>Timer 2 → </a:t>
            </a:r>
            <a:r>
              <a:rPr lang="en-US" b="1" dirty="0"/>
              <a:t>INT14</a:t>
            </a:r>
            <a:endParaRPr lang="en-US" dirty="0"/>
          </a:p>
          <a:p>
            <a:r>
              <a:rPr lang="en-US" dirty="0"/>
              <a:t>These are </a:t>
            </a:r>
            <a:r>
              <a:rPr lang="en-US" b="1" dirty="0"/>
              <a:t>dedicated CPU interrupts</a:t>
            </a:r>
            <a:r>
              <a:rPr lang="en-US" dirty="0"/>
              <a:t>.</a:t>
            </a:r>
          </a:p>
          <a:p>
            <a:r>
              <a:rPr lang="en-US" b="1" dirty="0"/>
              <a:t>Why?</a:t>
            </a:r>
          </a:p>
          <a:p>
            <a:r>
              <a:rPr lang="en-US" dirty="0"/>
              <a:t>They are intended for:</a:t>
            </a:r>
          </a:p>
          <a:p>
            <a:r>
              <a:rPr lang="en-US" dirty="0"/>
              <a:t>High-priority system tasks</a:t>
            </a:r>
          </a:p>
          <a:p>
            <a:r>
              <a:rPr lang="en-US" dirty="0"/>
              <a:t>Real-time services</a:t>
            </a:r>
          </a:p>
          <a:p>
            <a:r>
              <a:rPr lang="en-US" dirty="0"/>
              <a:t>Deterministic timing</a:t>
            </a:r>
          </a:p>
          <a:p>
            <a:r>
              <a:rPr lang="en-US" dirty="0"/>
              <a:t>They:</a:t>
            </a:r>
          </a:p>
          <a:p>
            <a:r>
              <a:rPr lang="en-US" dirty="0"/>
              <a:t>Have lower latency</a:t>
            </a:r>
          </a:p>
          <a:p>
            <a:r>
              <a:rPr lang="en-US" dirty="0"/>
              <a:t>Are simpler to configure</a:t>
            </a:r>
          </a:p>
          <a:p>
            <a:r>
              <a:rPr lang="en-US" dirty="0"/>
              <a:t>Are harder to misuse accidentally</a:t>
            </a:r>
          </a:p>
          <a:p>
            <a:endParaRPr lang="en-US" dirty="0"/>
          </a:p>
          <a:p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42FD8C5D-9C20-C91C-AC9B-D65DAB800F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325120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8C2F2184-9FB7-A11D-0486-AF824C213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B30D5EB9-33B5-3D1A-4B5B-9B28FEDFB8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72F31F9D-184D-59D1-0F54-9FCA3017F1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83819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D3DEA4DA-CCCE-D8EA-924D-F07E23C62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DEB99CDD-0838-9E4D-BDB9-A17D8F5B0D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370FE82D-C8FB-9E16-D184-BA7D7B747C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065929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1BBECDE3-FF4C-F313-A85B-DED324E49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15DF6ECF-81D4-BEB5-48D9-557B68E423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2D888271-F5D0-1640-E548-4CA979CC9C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7496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02B8A0C4-8909-3EB8-4260-D12491C85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B405DB68-AC86-CF00-B219-0B858794F3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9F3B4B3F-E782-1288-E692-33064A3AB6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007181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438E99EC-CE54-9208-4BC9-E032AA385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97CAEE8E-827E-7CA0-BFF9-FBA51CB3AE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93CE08FE-E338-0FA7-A7CB-6430587453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04948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A9655B7B-7CCE-C2C1-90A9-79A8A02C9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16DFC710-A871-8C0D-F7B0-D0D9E88DAE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F5226C3D-24CB-75A7-B0CF-0D4DC855D2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93027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917FF8A7-7E61-A73B-887C-0FFD9B80A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76B48F66-1182-5FB4-4F34-8316DE8768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0BE5F8B8-3993-EDBA-A5C8-7D3A7B1EFD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21684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A611B661-EBBB-05D3-30CF-9A8B38B38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D9C927B6-3C41-857B-C2C9-8C35281423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7B4DA749-2C54-C5DC-6A10-13253A3679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994104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5E823BC0-64F1-F0EE-7C54-AF95E4874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04DC7DC1-43C8-5144-5FF3-C970AB2929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6373C296-B17D-88D8-693D-F10C22595E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276455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5C36CF7C-5474-FC11-B931-98A72C3EB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6AC6D55F-4AF9-2152-4788-B9EB594460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8395D3D1-4F07-DF69-541E-36566B4819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996483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2BC4DEED-05CA-1CA7-93FC-43AAD27BA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DA368CB5-9008-F7D6-752C-0C88B08436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BA30BA9F-A721-9B13-415B-AB9EC27338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623728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52FD1D61-F0AE-5744-7519-AFC0388E7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D560DF51-A461-2A8C-165C-F0C5C7ECF7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D800BB09-BF75-90A2-95C6-8B39BB5FDC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074409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1CE65EDC-D04C-F155-1FB2-D1FBBE141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AAF1CAD8-6898-F42A-5CED-73AC92BC26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85C29963-1654-D378-17E3-F968CE5759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417516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ADEFBD22-A77F-0AEC-7F14-C48FC0714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5C33ECDC-9F3F-09B4-4EB2-9490EE6B5D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2FD19D86-F7CA-5951-81C4-F875CF36BF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186533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9D869350-3FCC-EC15-0842-BE12FA6D1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E0420AE0-5C6A-5313-C464-0B57553254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4B8FB850-47FB-ECEA-F289-A537815929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498011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>
          <a:extLst>
            <a:ext uri="{FF2B5EF4-FFF2-40B4-BE49-F238E27FC236}">
              <a16:creationId xmlns:a16="http://schemas.microsoft.com/office/drawing/2014/main" id="{ED6D95D0-49C4-BE65-6DB0-A8408AD9A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:notes">
            <a:extLst>
              <a:ext uri="{FF2B5EF4-FFF2-40B4-BE49-F238E27FC236}">
                <a16:creationId xmlns:a16="http://schemas.microsoft.com/office/drawing/2014/main" id="{D5BF9D20-A937-E031-5ACD-4B566F245A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7:notes">
            <a:extLst>
              <a:ext uri="{FF2B5EF4-FFF2-40B4-BE49-F238E27FC236}">
                <a16:creationId xmlns:a16="http://schemas.microsoft.com/office/drawing/2014/main" id="{1666A96F-D523-1F0C-00D5-14D5F35E2C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88236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14E0377E-C3EE-D389-1594-9ED4D4090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5D8D2906-81BC-3D09-9BB6-5BCE7A2CCE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192E9816-541E-6FCE-347D-6621B2951C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65892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12349AB9-A446-172C-7A10-0B2782906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90D74746-7217-5B25-CE88-4298ED3AAB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0CF16BF7-4ADB-CC2E-654E-E3EC95828F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98682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61D6FE26-83F9-9A20-3441-0C5E729FC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C948DC94-2420-6FB7-B0BE-3B5D8B1246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B13B3F84-5A0C-5EDA-650D-E9570868C0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2753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F1F31EE0-41D2-9C82-E357-A9BD21412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CB90D146-37D7-5996-AB67-58F55CCB41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91E9793B-DDA0-B85F-18B2-37DB07258A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5621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1411E4ED-19E4-7608-BE2A-340168B38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8:notes">
            <a:extLst>
              <a:ext uri="{FF2B5EF4-FFF2-40B4-BE49-F238E27FC236}">
                <a16:creationId xmlns:a16="http://schemas.microsoft.com/office/drawing/2014/main" id="{526928A2-5AC4-1158-2297-867638CA89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8:notes">
            <a:extLst>
              <a:ext uri="{FF2B5EF4-FFF2-40B4-BE49-F238E27FC236}">
                <a16:creationId xmlns:a16="http://schemas.microsoft.com/office/drawing/2014/main" id="{6441322D-BF1B-3142-E6F5-FFA8CC7E78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127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5" name="Google Shape;55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cii-code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plusplus.com/reference/cstdio/printf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plusplus.com/reference/cstdio/printf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rius-juston.github.io/SE-423---Class-Material/Homeworks/HW1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marius-juston.github.io/SE-423---Class-Material/Homeworks/LabVIEW1.pdf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7bqvpAw7HE?feature=oembed" TargetMode="External"/><Relationship Id="rId5" Type="http://schemas.openxmlformats.org/officeDocument/2006/relationships/image" Target="../media/image21.jpe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ECSL/SE423Spring26/blob/main/C2000Ware_4_01_00_00/device_support/f2837xd/common/source/F2837xD_PieVect.c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4J3ahpWZhk?feature=oembed" TargetMode="External"/><Relationship Id="rId6" Type="http://schemas.openxmlformats.org/officeDocument/2006/relationships/image" Target="../media/image10.jpeg"/><Relationship Id="rId5" Type="http://schemas.openxmlformats.org/officeDocument/2006/relationships/image" Target="../media/image3.png"/><Relationship Id="rId4" Type="http://schemas.openxmlformats.org/officeDocument/2006/relationships/hyperlink" Target="https://www.youtube.com/watch?v=lKTsv6iVxV4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6"/>
          <p:cNvSpPr txBox="1"/>
          <p:nvPr/>
        </p:nvSpPr>
        <p:spPr>
          <a:xfrm>
            <a:off x="1134035" y="2553964"/>
            <a:ext cx="9924000" cy="2723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spcBef>
                <a:spcPts val="600"/>
              </a:spcBef>
              <a:buSzPts val="4500"/>
            </a:pPr>
            <a:r>
              <a:rPr lang="en-US" sz="4500" b="1" dirty="0">
                <a:solidFill>
                  <a:schemeClr val="lt1"/>
                </a:solidFill>
              </a:rPr>
              <a:t>SE 423: Introduction to Mechatronics</a:t>
            </a:r>
            <a:endParaRPr lang="en-US" sz="4500" dirty="0"/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lt1"/>
                </a:solidFill>
              </a:rPr>
              <a:t>Lecture 4: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Marius Juston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6"/>
          <p:cNvSpPr txBox="1"/>
          <p:nvPr/>
        </p:nvSpPr>
        <p:spPr>
          <a:xfrm>
            <a:off x="3922059" y="5413888"/>
            <a:ext cx="434788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Monday, February 2</a:t>
            </a:r>
            <a:r>
              <a:rPr lang="en-US" sz="1800" b="0" i="0" u="none" strike="noStrike" cap="none" baseline="30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nd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2026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" name="Google Shape;84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1007" y="1004743"/>
            <a:ext cx="2909982" cy="754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9D70F2E5-8D10-3C32-4359-0572789D1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74068674-B3D4-DD4F-F785-521027B057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Remember that everything in the CPU is binary. So how do we define what a `a`, `b`, `&lt;` represents as a character?</a:t>
            </a:r>
          </a:p>
          <a:p>
            <a:pPr marL="114300" indent="0" algn="l">
              <a:buNone/>
            </a:pPr>
            <a:endParaRPr lang="en-US" sz="18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The 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  <a:hlinkClick r:id="rId3"/>
              </a:rPr>
              <a:t>ASCII character set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! It is a 7-bit mapping, 0-127, with a 8-bit character extended edition (not the same as UNICODE).</a:t>
            </a:r>
          </a:p>
          <a:p>
            <a:pPr marL="114300" indent="0" algn="l">
              <a:buNone/>
            </a:pPr>
            <a:endParaRPr lang="en-US" sz="18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In C a character is a single letter and represented as `x`, you CANNOT use “x” for a character in C, in Python there is no such thing as a char, just strings!</a:t>
            </a:r>
          </a:p>
          <a:p>
            <a:pPr marL="114300" indent="0" algn="l">
              <a:buNone/>
            </a:pPr>
            <a:endParaRPr lang="en-US" sz="18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Strings “</a:t>
            </a:r>
            <a:r>
              <a:rPr lang="en-US" sz="1800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abcd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” in C represent an array of characters char*. The most important character is 0x00 (NULL), which represents a sentence stopper.</a:t>
            </a: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In C, a string is a contiguous (where the points are sequentially next to each other) block of memory containing ASCII character, terminated with NULL. Without it the CPU would read forever until a </a:t>
            </a:r>
            <a:r>
              <a:rPr lang="en-US" sz="1800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segfaul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occurs (reading restricted memory)!</a:t>
            </a: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E8182E67-5F5B-42B5-4EEF-74FDC0BE333B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349E7C6C-CECC-9339-CAF2-5AFFD25B43AD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</a:rPr>
              <a:t>ASCII</a:t>
            </a:r>
            <a:endParaRPr lang="en-US"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8A1AA2BC-4CE2-A6EA-D34F-1216BE76B48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9F32DE54-428B-296C-A4FB-7B7A5298AE7D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DDAB96FD-0EBF-AC73-7837-9E761F428BF0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CC64CB15-95D4-CB30-8C02-223C6A977C39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19667D9C-8B23-D937-A10D-A0A26E0F5785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727E6D07-92AE-F47F-3664-08E7430444C5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813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2B23FFC7-CA39-5A62-A2AD-090BCB033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602666BF-2391-C8EA-DA12-B36E0459665F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BBFF9EBA-4840-AB3D-E96B-012539397621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</a:rPr>
              <a:t>ASCII</a:t>
            </a:r>
            <a:endParaRPr lang="en-US"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C93BCD8F-F5A9-DE84-A8A9-AFF5D85B26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03FA63ED-15A9-1CBA-7618-0D646D007BFC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1EA6A522-5ACE-9C2C-5C46-A82611B46F26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86AEEB56-12C3-DA5E-FE7F-CF8EFE746D89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FB5E445C-6764-3C66-ED4A-B25B8B91EDB0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97AAA223-0345-243D-EA0B-F20DFECD22AC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F1D32B60-CFAE-3FF0-A7F1-65D2BAE555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4305" y="983446"/>
            <a:ext cx="6823389" cy="55405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170DC2-88E7-8461-B09F-B4842D3D2361}"/>
              </a:ext>
            </a:extLst>
          </p:cNvPr>
          <p:cNvSpPr txBox="1"/>
          <p:nvPr/>
        </p:nvSpPr>
        <p:spPr>
          <a:xfrm>
            <a:off x="376807" y="3059668"/>
            <a:ext cx="23074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there are less than 7 bits, just put 0s in front of the binary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435051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98FFF6D9-D8B7-6463-E3FD-D9FEC7ED0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60E8593B-D6B7-0B41-1FDA-B3DF87574D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1747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We want to write content to the output stream ( the stream can be your console output, serial communication, a file, a string ). The function </a:t>
            </a:r>
            <a:r>
              <a:rPr lang="en-US" sz="1800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sprintf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, outputs to a buffer, </a:t>
            </a:r>
            <a:r>
              <a:rPr lang="en-US" sz="1800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outputs to the default output stream.</a:t>
            </a:r>
            <a:endParaRPr lang="en-US" sz="1800" dirty="0">
              <a:solidFill>
                <a:srgbClr val="000000"/>
              </a:solidFill>
              <a:latin typeface="+mj-lt"/>
              <a:cs typeface="Arial"/>
              <a:sym typeface="Arial"/>
            </a:endParaRPr>
          </a:p>
          <a:p>
            <a:pPr marL="114300" indent="0" algn="ctr">
              <a:buNone/>
            </a:pPr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serial_printf(&amp;SerialA,</a:t>
            </a:r>
            <a:r>
              <a:rPr lang="pt-BR" sz="1600" dirty="0">
                <a:solidFill>
                  <a:srgbClr val="2A00FF"/>
                </a:solidFill>
                <a:latin typeface="Consolas" panose="020B0609020204030204" pitchFamily="49" charset="0"/>
              </a:rPr>
              <a:t>"Num Timer2:%ld Num SerialRX: %ld\r\n"</a:t>
            </a:r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,CpuTimer2.</a:t>
            </a:r>
            <a:r>
              <a:rPr lang="pt-BR" sz="1600" dirty="0">
                <a:solidFill>
                  <a:srgbClr val="0000C0"/>
                </a:solidFill>
                <a:latin typeface="Consolas" panose="020B0609020204030204" pitchFamily="49" charset="0"/>
              </a:rPr>
              <a:t>InterruptCount</a:t>
            </a:r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,numRXA);</a:t>
            </a:r>
          </a:p>
          <a:p>
            <a:pPr marL="114300" indent="0" algn="ctr">
              <a:buNone/>
            </a:pPr>
            <a:endParaRPr lang="en-US" sz="16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>
              <a:buNone/>
            </a:pPr>
            <a:endParaRPr lang="pt-BR" sz="1600" dirty="0">
              <a:solidFill>
                <a:srgbClr val="000000"/>
              </a:solidFill>
              <a:latin typeface="Consolas" panose="020B0609020204030204" pitchFamily="49" charset="0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90C8C1AE-399A-9D43-15B5-E0E527A41EE8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C053DCA9-0E5F-F735-ED34-B873CCC9CC88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 err="1">
                <a:solidFill>
                  <a:schemeClr val="lt1"/>
                </a:solidFill>
              </a:rPr>
              <a:t>printf</a:t>
            </a:r>
            <a:r>
              <a:rPr lang="en-US" sz="2400" dirty="0">
                <a:solidFill>
                  <a:schemeClr val="lt1"/>
                </a:solidFill>
              </a:rPr>
              <a:t> and </a:t>
            </a:r>
            <a:r>
              <a:rPr lang="en-US" sz="2400" dirty="0" err="1">
                <a:solidFill>
                  <a:schemeClr val="lt1"/>
                </a:solidFill>
              </a:rPr>
              <a:t>sprintf</a:t>
            </a:r>
            <a:endParaRPr lang="en-US"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ABBCB401-8FFD-80F5-BCE7-47E0FA0F6FD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8733411E-3A03-8A57-B18E-72A2973CC173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C4091586-8502-A7E2-9FBC-A72F0EFAAA1E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893D343D-C02A-DD12-57A7-C77D78A1CA5E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CB956C83-6AC6-B01B-3DB3-F6607F765C66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01EC614B-A497-F8D9-75DB-273C3263DBCD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497865CA-A0B3-0AA9-F5AD-5ECA84EBD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3605" y="3081462"/>
            <a:ext cx="7844790" cy="340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95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89098F3A-0F33-29E2-2E61-8072E5DEC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6D42C6CE-4667-6469-30E7-E4ED111509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5060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>
              <a:buNone/>
            </a:pPr>
            <a:r>
              <a:rPr lang="pt-BR" sz="16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The format options are available </a:t>
            </a:r>
            <a:r>
              <a:rPr lang="pt-BR" sz="16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  <a:hlinkClick r:id="rId3"/>
              </a:rPr>
              <a:t>here</a:t>
            </a:r>
            <a:r>
              <a:rPr lang="pt-BR" sz="16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. Given that you need to format you string based on your pattern, the runtime is non-deterministic and printing usually takes a “very long” (in computer speed) time.</a:t>
            </a:r>
          </a:p>
          <a:p>
            <a:pPr marL="114300" indent="0">
              <a:buNone/>
            </a:pPr>
            <a:endParaRPr lang="pt-BR" sz="16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>
              <a:buNone/>
            </a:pPr>
            <a:r>
              <a:rPr lang="en-US" sz="16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 format specifier follows this prototype:</a:t>
            </a:r>
          </a:p>
          <a:p>
            <a:pPr marL="114300" indent="0" algn="ctr">
              <a:buNone/>
            </a:pPr>
            <a:r>
              <a:rPr lang="en-US" sz="16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%[flags][width][.precision][length]specifier</a:t>
            </a:r>
          </a:p>
          <a:p>
            <a:pPr marL="114300" indent="0">
              <a:buNone/>
            </a:pPr>
            <a:endParaRPr lang="en-US" sz="16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7000"/>
                </a:solidFill>
                <a:effectLst/>
                <a:latin typeface="Inconsolata" pitchFamily="1" charset="0"/>
              </a:rPr>
              <a:t>/* </a:t>
            </a:r>
            <a:r>
              <a:rPr lang="en-US" sz="1100" b="0" i="0" dirty="0" err="1">
                <a:solidFill>
                  <a:srgbClr val="007000"/>
                </a:solidFill>
                <a:effectLst/>
                <a:latin typeface="Inconsolata" pitchFamily="1" charset="0"/>
              </a:rPr>
              <a:t>printf</a:t>
            </a:r>
            <a:r>
              <a:rPr lang="en-US" sz="1100" b="0" i="0" dirty="0">
                <a:solidFill>
                  <a:srgbClr val="007000"/>
                </a:solidFill>
                <a:effectLst/>
                <a:latin typeface="Inconsolata" pitchFamily="1" charset="0"/>
              </a:rPr>
              <a:t> example */</a:t>
            </a:r>
            <a:endParaRPr lang="en-US" sz="1100" b="0" i="0" dirty="0">
              <a:solidFill>
                <a:srgbClr val="000000"/>
              </a:solidFill>
              <a:effectLst/>
              <a:latin typeface="Inconsolata" pitchFamily="1" charset="0"/>
            </a:endParaRP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500070"/>
                </a:solidFill>
                <a:effectLst/>
                <a:latin typeface="Inconsolata" pitchFamily="1" charset="0"/>
              </a:rPr>
              <a:t>#include &lt;</a:t>
            </a:r>
            <a:r>
              <a:rPr lang="en-US" sz="1100" b="0" i="0" dirty="0" err="1">
                <a:solidFill>
                  <a:srgbClr val="500070"/>
                </a:solidFill>
                <a:effectLst/>
                <a:latin typeface="Inconsolata" pitchFamily="1" charset="0"/>
              </a:rPr>
              <a:t>stdio.h</a:t>
            </a:r>
            <a:r>
              <a:rPr lang="en-US" sz="1100" b="0" i="0" dirty="0">
                <a:solidFill>
                  <a:srgbClr val="500070"/>
                </a:solidFill>
                <a:effectLst/>
                <a:latin typeface="Inconsolata" pitchFamily="1" charset="0"/>
              </a:rPr>
              <a:t>&gt;</a:t>
            </a:r>
            <a:endParaRPr lang="en-US" sz="1100" b="0" i="0" dirty="0">
              <a:solidFill>
                <a:srgbClr val="000000"/>
              </a:solidFill>
              <a:effectLst/>
              <a:latin typeface="Inconsolata" pitchFamily="1" charset="0"/>
            </a:endParaRP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B0"/>
                </a:solidFill>
                <a:effectLst/>
                <a:latin typeface="Inconsolata" pitchFamily="1" charset="0"/>
              </a:rPr>
              <a:t>int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main()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{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 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Inconsolata" pitchFamily="1" charset="0"/>
              </a:rPr>
              <a:t>printf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(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"Characters: %c %c \n"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, 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'a'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, 65);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 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Inconsolata" pitchFamily="1" charset="0"/>
              </a:rPr>
              <a:t>printf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(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"Decimals: %d %</a:t>
            </a:r>
            <a:r>
              <a:rPr lang="en-US" sz="1100" b="0" i="0" dirty="0" err="1">
                <a:solidFill>
                  <a:srgbClr val="600030"/>
                </a:solidFill>
                <a:effectLst/>
                <a:latin typeface="Inconsolata" pitchFamily="1" charset="0"/>
              </a:rPr>
              <a:t>ld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\n"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, 1977, 650000L);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 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Inconsolata" pitchFamily="1" charset="0"/>
              </a:rPr>
              <a:t>printf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(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"Preceding with blanks: %10d \n"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, 1977);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 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Inconsolata" pitchFamily="1" charset="0"/>
              </a:rPr>
              <a:t>printf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(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"Preceding with zeros: %010d \n"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, 1977);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 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Inconsolata" pitchFamily="1" charset="0"/>
              </a:rPr>
              <a:t>printf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(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"Some different radices: %d %x %o %#x %#o \n"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, 100, 100, 100, 100, 100);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 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Inconsolata" pitchFamily="1" charset="0"/>
              </a:rPr>
              <a:t>printf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(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"floats: %4.2f %+.0e %E \n"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, 3.1416, 3.1416, 3.1416);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 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Inconsolata" pitchFamily="1" charset="0"/>
              </a:rPr>
              <a:t>printf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(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"Width trick: %*d \n"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, 5, 10);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 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Inconsolata" pitchFamily="1" charset="0"/>
              </a:rPr>
              <a:t>printf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(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"%s \n"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, 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"A string"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);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  </a:t>
            </a:r>
            <a:r>
              <a:rPr lang="en-US" sz="1100" b="0" i="0" dirty="0">
                <a:solidFill>
                  <a:srgbClr val="0000B0"/>
                </a:solidFill>
                <a:effectLst/>
                <a:latin typeface="Inconsolata" pitchFamily="1" charset="0"/>
              </a:rPr>
              <a:t>return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0;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}</a:t>
            </a:r>
          </a:p>
          <a:p>
            <a:pPr marL="114300" indent="0">
              <a:buNone/>
            </a:pPr>
            <a:endParaRPr lang="pt-BR" sz="16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7C5C2096-FF72-BA62-6359-4C8756C702F3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B02BC208-B02D-1011-3D55-C43F8244E799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 err="1">
                <a:solidFill>
                  <a:schemeClr val="lt1"/>
                </a:solidFill>
              </a:rPr>
              <a:t>printf</a:t>
            </a:r>
            <a:r>
              <a:rPr lang="en-US" sz="2400" dirty="0">
                <a:solidFill>
                  <a:schemeClr val="lt1"/>
                </a:solidFill>
              </a:rPr>
              <a:t> and sprint - format</a:t>
            </a:r>
            <a:endParaRPr lang="en-US"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D3BA3C27-FF72-FEFB-F32C-748D9F6E072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9AC73AC3-01CA-5FD8-0BC2-A6EAB36BE675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DB700736-3223-F7C5-8BBB-AC6EAE5EBC69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D6C201F8-FB48-DD05-3566-75901DC53886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8BF10959-54B6-9FFB-EF3F-1BCE58629745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4716826B-6875-BE0D-6F93-53E31DBEB32C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1182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55F1074F-BA22-CB5D-D33A-609F8DCC7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40257B56-96F5-BDA0-8808-7F94FE8324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5060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>
              <a:buNone/>
            </a:pPr>
            <a:r>
              <a:rPr lang="pt-BR" sz="16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The format options are available </a:t>
            </a:r>
            <a:r>
              <a:rPr lang="pt-BR" sz="16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  <a:hlinkClick r:id="rId3"/>
              </a:rPr>
              <a:t>here</a:t>
            </a:r>
            <a:r>
              <a:rPr lang="pt-BR" sz="16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. Given that you need to format you string based on your pattern, the runtime is non-deterministic and printing usually takes a “very long” (in computer speed) time.</a:t>
            </a:r>
          </a:p>
          <a:p>
            <a:pPr marL="114300" indent="0">
              <a:buNone/>
            </a:pPr>
            <a:endParaRPr lang="pt-BR" sz="16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>
              <a:buNone/>
            </a:pPr>
            <a:r>
              <a:rPr lang="en-US" sz="16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 format specifier follows this prototype:</a:t>
            </a:r>
          </a:p>
          <a:p>
            <a:pPr marL="114300" indent="0" algn="ctr">
              <a:buNone/>
            </a:pPr>
            <a:r>
              <a:rPr lang="en-US" sz="16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%[flags][width][.precision][length]specifier</a:t>
            </a:r>
          </a:p>
          <a:p>
            <a:pPr marL="114300" indent="0">
              <a:buNone/>
            </a:pPr>
            <a:endParaRPr lang="en-US" sz="16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7000"/>
                </a:solidFill>
                <a:effectLst/>
                <a:latin typeface="Inconsolata" pitchFamily="1" charset="0"/>
              </a:rPr>
              <a:t>/* </a:t>
            </a:r>
            <a:r>
              <a:rPr lang="en-US" sz="1100" b="0" i="0" dirty="0" err="1">
                <a:solidFill>
                  <a:srgbClr val="007000"/>
                </a:solidFill>
                <a:effectLst/>
                <a:latin typeface="Inconsolata" pitchFamily="1" charset="0"/>
              </a:rPr>
              <a:t>printf</a:t>
            </a:r>
            <a:r>
              <a:rPr lang="en-US" sz="1100" b="0" i="0" dirty="0">
                <a:solidFill>
                  <a:srgbClr val="007000"/>
                </a:solidFill>
                <a:effectLst/>
                <a:latin typeface="Inconsolata" pitchFamily="1" charset="0"/>
              </a:rPr>
              <a:t> example */</a:t>
            </a:r>
            <a:endParaRPr lang="en-US" sz="1100" b="0" i="0" dirty="0">
              <a:solidFill>
                <a:srgbClr val="000000"/>
              </a:solidFill>
              <a:effectLst/>
              <a:latin typeface="Inconsolata" pitchFamily="1" charset="0"/>
            </a:endParaRP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500070"/>
                </a:solidFill>
                <a:effectLst/>
                <a:latin typeface="Inconsolata" pitchFamily="1" charset="0"/>
              </a:rPr>
              <a:t>#include &lt;</a:t>
            </a:r>
            <a:r>
              <a:rPr lang="en-US" sz="1100" b="0" i="0" dirty="0" err="1">
                <a:solidFill>
                  <a:srgbClr val="500070"/>
                </a:solidFill>
                <a:effectLst/>
                <a:latin typeface="Inconsolata" pitchFamily="1" charset="0"/>
              </a:rPr>
              <a:t>stdio.h</a:t>
            </a:r>
            <a:r>
              <a:rPr lang="en-US" sz="1100" b="0" i="0" dirty="0">
                <a:solidFill>
                  <a:srgbClr val="500070"/>
                </a:solidFill>
                <a:effectLst/>
                <a:latin typeface="Inconsolata" pitchFamily="1" charset="0"/>
              </a:rPr>
              <a:t>&gt;</a:t>
            </a:r>
            <a:endParaRPr lang="en-US" sz="1100" b="0" i="0" dirty="0">
              <a:solidFill>
                <a:srgbClr val="000000"/>
              </a:solidFill>
              <a:effectLst/>
              <a:latin typeface="Inconsolata" pitchFamily="1" charset="0"/>
            </a:endParaRP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B0"/>
                </a:solidFill>
                <a:effectLst/>
                <a:latin typeface="Inconsolata" pitchFamily="1" charset="0"/>
              </a:rPr>
              <a:t>int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main()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{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 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Inconsolata" pitchFamily="1" charset="0"/>
              </a:rPr>
              <a:t>printf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(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"Characters: %c %c \n"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, 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'a'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, 65);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 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Inconsolata" pitchFamily="1" charset="0"/>
              </a:rPr>
              <a:t>printf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(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"Decimals: %d %</a:t>
            </a:r>
            <a:r>
              <a:rPr lang="en-US" sz="1100" b="0" i="0" dirty="0" err="1">
                <a:solidFill>
                  <a:srgbClr val="600030"/>
                </a:solidFill>
                <a:effectLst/>
                <a:latin typeface="Inconsolata" pitchFamily="1" charset="0"/>
              </a:rPr>
              <a:t>ld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\n"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, 1977, 650000L);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 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Inconsolata" pitchFamily="1" charset="0"/>
              </a:rPr>
              <a:t>printf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(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"Preceding with blanks: %10d \n"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, 1977);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 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Inconsolata" pitchFamily="1" charset="0"/>
              </a:rPr>
              <a:t>printf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(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"Preceding with zeros: %010d \n"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, 1977);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 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Inconsolata" pitchFamily="1" charset="0"/>
              </a:rPr>
              <a:t>printf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(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"Some different radices: %d %x %o %#x %#o \n"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, 100, 100, 100, 100, 100);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 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Inconsolata" pitchFamily="1" charset="0"/>
              </a:rPr>
              <a:t>printf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(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"floats: %4.2f %+.0e %E \n"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, 3.1416, 3.1416, 3.1416);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 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Inconsolata" pitchFamily="1" charset="0"/>
              </a:rPr>
              <a:t>printf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(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"Width trick: %*d \n"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, 5, 10);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 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Inconsolata" pitchFamily="1" charset="0"/>
              </a:rPr>
              <a:t>printf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(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"%s \n"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, 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"A string"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);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  </a:t>
            </a:r>
            <a:r>
              <a:rPr lang="en-US" sz="1100" b="0" i="0" dirty="0">
                <a:solidFill>
                  <a:srgbClr val="0000B0"/>
                </a:solidFill>
                <a:effectLst/>
                <a:latin typeface="Inconsolata" pitchFamily="1" charset="0"/>
              </a:rPr>
              <a:t>return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0;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}</a:t>
            </a:r>
          </a:p>
          <a:p>
            <a:pPr marL="114300" indent="0">
              <a:buNone/>
            </a:pPr>
            <a:endParaRPr lang="pt-BR" sz="16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901285AF-18F2-EFA6-288F-3970C0EFB6EC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AC89A4D3-4D04-6069-4BEF-E8B675E2DFCD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 err="1">
                <a:solidFill>
                  <a:schemeClr val="lt1"/>
                </a:solidFill>
              </a:rPr>
              <a:t>printf</a:t>
            </a:r>
            <a:r>
              <a:rPr lang="en-US" sz="2400" dirty="0">
                <a:solidFill>
                  <a:schemeClr val="lt1"/>
                </a:solidFill>
              </a:rPr>
              <a:t> and sprint - format</a:t>
            </a:r>
            <a:endParaRPr lang="en-US"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1376BACE-7FDF-AF82-9DE8-C1F69066E42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C21405C5-EFF3-774A-DC6D-D3743D5AC556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E03D9530-43A5-1A2C-5B4B-E5C22383652B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B07C598D-FE44-B3E6-6F88-B807A33A615A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FA1E6768-D7F3-4CE8-DEFC-CF04B4DBB740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48077DFB-7E0D-DDB9-A0AC-A9754BC93DC8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1348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84FE3E7E-FCDA-47B6-4EC4-EA4AA3387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B34D8082-084D-6C24-9356-3912AB019087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758F887C-D88D-8E19-F197-8CB8C22C361C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 err="1">
                <a:solidFill>
                  <a:schemeClr val="lt1"/>
                </a:solidFill>
              </a:rPr>
              <a:t>printf</a:t>
            </a:r>
            <a:r>
              <a:rPr lang="en-US" sz="2400" dirty="0">
                <a:solidFill>
                  <a:schemeClr val="lt1"/>
                </a:solidFill>
              </a:rPr>
              <a:t> and sprint – format – specifier &amp; length</a:t>
            </a:r>
            <a:endParaRPr lang="en-US"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C53F5706-5EA3-69BF-D637-4A086ED12DA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7F55D128-8D0C-8B2B-52BB-D02498D3D7BC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D72CAB55-C4AB-70E3-8A79-4CE5D52822B5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42700032-65DD-B6EB-B5CA-FBE05D9A6246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614DAC81-EFB9-8071-8F2D-F169CA92449C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67FAC706-1720-7793-5F2A-7F955EFEDFED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63351F2F-FF01-2706-4626-BA427732B0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" y="988156"/>
            <a:ext cx="6911340" cy="54206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66C7F76-8FFA-B739-6C30-41C8E8443E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21830" y="2409825"/>
            <a:ext cx="517207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515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B4AB12C8-3E53-F471-EE8E-29B24A99F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AC97F8B2-247C-A03C-9E1A-8D2475A50FE9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7191D327-5617-B461-3AC9-7574CBACB57E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 err="1">
                <a:solidFill>
                  <a:schemeClr val="lt1"/>
                </a:solidFill>
              </a:rPr>
              <a:t>printf</a:t>
            </a:r>
            <a:r>
              <a:rPr lang="en-US" sz="2400" dirty="0">
                <a:solidFill>
                  <a:schemeClr val="lt1"/>
                </a:solidFill>
              </a:rPr>
              <a:t> and sprint – format – additional flags</a:t>
            </a:r>
            <a:endParaRPr lang="en-US"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141F3E66-0061-4CEE-545A-B31682B7F7D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676656A2-D184-59C9-19C4-DC3EA4658D73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6EBACAA7-D300-C2A3-8CFC-E02A90464F71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42CBAD5C-BC6D-89BA-75DE-A22A08785F14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C7378ACD-E912-24A7-62EF-54DAA29FC6ED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FDBA6DA9-E20E-6B40-4FCC-ADA976821D94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" name="Graphic 5">
            <a:extLst>
              <a:ext uri="{FF2B5EF4-FFF2-40B4-BE49-F238E27FC236}">
                <a16:creationId xmlns:a16="http://schemas.microsoft.com/office/drawing/2014/main" id="{F938DA17-59DF-BAC1-98E1-951DFCFFB3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1013" y="961700"/>
            <a:ext cx="8149973" cy="554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42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6FD07299-559B-A5AB-7DF9-9D63B6AB9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8">
            <a:extLst>
              <a:ext uri="{FF2B5EF4-FFF2-40B4-BE49-F238E27FC236}">
                <a16:creationId xmlns:a16="http://schemas.microsoft.com/office/drawing/2014/main" id="{DCE0D92C-BF8A-7501-2AB2-603A9401B09B}"/>
              </a:ext>
            </a:extLst>
          </p:cNvPr>
          <p:cNvSpPr txBox="1"/>
          <p:nvPr/>
        </p:nvSpPr>
        <p:spPr>
          <a:xfrm>
            <a:off x="1295400" y="3225489"/>
            <a:ext cx="960120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 dirty="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RS-232 Serial Port</a:t>
            </a:r>
            <a:endParaRPr sz="1800" b="0" i="0" u="none" strike="noStrike" cap="none" dirty="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" name="Google Shape;105;p28">
            <a:extLst>
              <a:ext uri="{FF2B5EF4-FFF2-40B4-BE49-F238E27FC236}">
                <a16:creationId xmlns:a16="http://schemas.microsoft.com/office/drawing/2014/main" id="{39A197A7-8A87-AA44-1943-1CCADBC5BB36}"/>
              </a:ext>
            </a:extLst>
          </p:cNvPr>
          <p:cNvGrpSpPr/>
          <p:nvPr/>
        </p:nvGrpSpPr>
        <p:grpSpPr>
          <a:xfrm>
            <a:off x="3943790" y="2676939"/>
            <a:ext cx="3861740" cy="322845"/>
            <a:chOff x="3943790" y="2676939"/>
            <a:chExt cx="3861740" cy="322845"/>
          </a:xfrm>
        </p:grpSpPr>
        <p:cxnSp>
          <p:nvCxnSpPr>
            <p:cNvPr id="106" name="Google Shape;106;p28">
              <a:extLst>
                <a:ext uri="{FF2B5EF4-FFF2-40B4-BE49-F238E27FC236}">
                  <a16:creationId xmlns:a16="http://schemas.microsoft.com/office/drawing/2014/main" id="{D01D9C55-9EF6-4F9D-F5FC-E998D86D916F}"/>
                </a:ext>
              </a:extLst>
            </p:cNvPr>
            <p:cNvCxnSpPr/>
            <p:nvPr/>
          </p:nvCxnSpPr>
          <p:spPr>
            <a:xfrm>
              <a:off x="4426226" y="2676939"/>
              <a:ext cx="3379304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" name="Google Shape;107;p28">
              <a:extLst>
                <a:ext uri="{FF2B5EF4-FFF2-40B4-BE49-F238E27FC236}">
                  <a16:creationId xmlns:a16="http://schemas.microsoft.com/office/drawing/2014/main" id="{8B90B4AB-DF98-6CFF-ACDC-6E9373C0339A}"/>
                </a:ext>
              </a:extLst>
            </p:cNvPr>
            <p:cNvCxnSpPr/>
            <p:nvPr/>
          </p:nvCxnSpPr>
          <p:spPr>
            <a:xfrm rot="10800000" flipH="1">
              <a:off x="3943790" y="2676939"/>
              <a:ext cx="482436" cy="322845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08" name="Google Shape;108;p28">
            <a:extLst>
              <a:ext uri="{FF2B5EF4-FFF2-40B4-BE49-F238E27FC236}">
                <a16:creationId xmlns:a16="http://schemas.microsoft.com/office/drawing/2014/main" id="{40F1E137-F80F-92C4-B987-0E35742E301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509" y="233819"/>
            <a:ext cx="271308" cy="38981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8">
            <a:extLst>
              <a:ext uri="{FF2B5EF4-FFF2-40B4-BE49-F238E27FC236}">
                <a16:creationId xmlns:a16="http://schemas.microsoft.com/office/drawing/2014/main" id="{10F16DAA-08B2-E327-D494-0098E7ABCA07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10" name="Google Shape;110;p28">
            <a:extLst>
              <a:ext uri="{FF2B5EF4-FFF2-40B4-BE49-F238E27FC236}">
                <a16:creationId xmlns:a16="http://schemas.microsoft.com/office/drawing/2014/main" id="{C3451E02-CF1C-E345-2B0E-C9A8E5F7EF80}"/>
              </a:ext>
            </a:extLst>
          </p:cNvPr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</a:t>
            </a:r>
            <a:endParaRPr dirty="0"/>
          </a:p>
        </p:txBody>
      </p:sp>
      <p:grpSp>
        <p:nvGrpSpPr>
          <p:cNvPr id="111" name="Google Shape;111;p28">
            <a:extLst>
              <a:ext uri="{FF2B5EF4-FFF2-40B4-BE49-F238E27FC236}">
                <a16:creationId xmlns:a16="http://schemas.microsoft.com/office/drawing/2014/main" id="{B6874819-859C-C5FD-3075-B738B5E4DF72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12" name="Google Shape;112;p28">
              <a:extLst>
                <a:ext uri="{FF2B5EF4-FFF2-40B4-BE49-F238E27FC236}">
                  <a16:creationId xmlns:a16="http://schemas.microsoft.com/office/drawing/2014/main" id="{C69B4B3B-8024-A7B9-BD00-D0DC3FA450CE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3" name="Google Shape;113;p28">
              <a:extLst>
                <a:ext uri="{FF2B5EF4-FFF2-40B4-BE49-F238E27FC236}">
                  <a16:creationId xmlns:a16="http://schemas.microsoft.com/office/drawing/2014/main" id="{AC240073-9B31-65EF-0C32-B5FFDB6F98C9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0561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0BED6899-427F-78A3-1331-977F5334E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6D02D86E-B61A-1D5B-F4F7-02DBC5E031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algn="l">
              <a:buNone/>
            </a:pPr>
            <a:endParaRPr lang="en-US" sz="18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5DDF8E1B-2303-D5F4-7BB6-3FF62B853EF5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F4278C2E-9A79-F4E3-BB85-49112304ABDD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Interrupts – Debugging</a:t>
            </a: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2484E4D9-3D6F-6AE2-324F-2EC04DE4783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B2632155-CACE-974A-7973-B2601A0AA86F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3430420E-9085-0183-49EA-17BB7FD6EDA0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31C5861F-0F5A-7828-5F99-01BAA712F3C4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8A13ED68-497B-7D24-CFE2-A57822ABAF15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397274A1-A28F-1AA1-8BC6-687B5A283E32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6902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51C663AF-3AAF-0A41-C71A-0E4F2D69C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8">
            <a:extLst>
              <a:ext uri="{FF2B5EF4-FFF2-40B4-BE49-F238E27FC236}">
                <a16:creationId xmlns:a16="http://schemas.microsoft.com/office/drawing/2014/main" id="{3DE3B0C5-7A0F-2D25-043A-FC4CC1B2710F}"/>
              </a:ext>
            </a:extLst>
          </p:cNvPr>
          <p:cNvSpPr txBox="1"/>
          <p:nvPr/>
        </p:nvSpPr>
        <p:spPr>
          <a:xfrm>
            <a:off x="1295400" y="3225489"/>
            <a:ext cx="960120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 dirty="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CPU Interrupts</a:t>
            </a:r>
            <a:endParaRPr sz="1800" b="0" i="0" u="none" strike="noStrike" cap="none" dirty="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" name="Google Shape;105;p28">
            <a:extLst>
              <a:ext uri="{FF2B5EF4-FFF2-40B4-BE49-F238E27FC236}">
                <a16:creationId xmlns:a16="http://schemas.microsoft.com/office/drawing/2014/main" id="{89F00136-A6A8-8F83-5010-C8514C10583F}"/>
              </a:ext>
            </a:extLst>
          </p:cNvPr>
          <p:cNvGrpSpPr/>
          <p:nvPr/>
        </p:nvGrpSpPr>
        <p:grpSpPr>
          <a:xfrm>
            <a:off x="3943790" y="2676939"/>
            <a:ext cx="3861740" cy="322845"/>
            <a:chOff x="3943790" y="2676939"/>
            <a:chExt cx="3861740" cy="322845"/>
          </a:xfrm>
        </p:grpSpPr>
        <p:cxnSp>
          <p:nvCxnSpPr>
            <p:cNvPr id="106" name="Google Shape;106;p28">
              <a:extLst>
                <a:ext uri="{FF2B5EF4-FFF2-40B4-BE49-F238E27FC236}">
                  <a16:creationId xmlns:a16="http://schemas.microsoft.com/office/drawing/2014/main" id="{0D800FD2-4CB3-2D15-F80A-1CE445B8D1C5}"/>
                </a:ext>
              </a:extLst>
            </p:cNvPr>
            <p:cNvCxnSpPr/>
            <p:nvPr/>
          </p:nvCxnSpPr>
          <p:spPr>
            <a:xfrm>
              <a:off x="4426226" y="2676939"/>
              <a:ext cx="3379304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" name="Google Shape;107;p28">
              <a:extLst>
                <a:ext uri="{FF2B5EF4-FFF2-40B4-BE49-F238E27FC236}">
                  <a16:creationId xmlns:a16="http://schemas.microsoft.com/office/drawing/2014/main" id="{E41F0AED-C248-48FB-A2A5-3389CFC5FC05}"/>
                </a:ext>
              </a:extLst>
            </p:cNvPr>
            <p:cNvCxnSpPr/>
            <p:nvPr/>
          </p:nvCxnSpPr>
          <p:spPr>
            <a:xfrm rot="10800000" flipH="1">
              <a:off x="3943790" y="2676939"/>
              <a:ext cx="482436" cy="322845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08" name="Google Shape;108;p28">
            <a:extLst>
              <a:ext uri="{FF2B5EF4-FFF2-40B4-BE49-F238E27FC236}">
                <a16:creationId xmlns:a16="http://schemas.microsoft.com/office/drawing/2014/main" id="{10125F82-C1EA-FFE6-39CC-ADF77344AB6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509" y="233819"/>
            <a:ext cx="271308" cy="38981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8">
            <a:extLst>
              <a:ext uri="{FF2B5EF4-FFF2-40B4-BE49-F238E27FC236}">
                <a16:creationId xmlns:a16="http://schemas.microsoft.com/office/drawing/2014/main" id="{60C08DA3-97BD-646F-5C95-79CF44279789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10" name="Google Shape;110;p28">
            <a:extLst>
              <a:ext uri="{FF2B5EF4-FFF2-40B4-BE49-F238E27FC236}">
                <a16:creationId xmlns:a16="http://schemas.microsoft.com/office/drawing/2014/main" id="{DF5076AF-585B-FD47-BB71-FDA7F18F294C}"/>
              </a:ext>
            </a:extLst>
          </p:cNvPr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</a:t>
            </a:r>
            <a:endParaRPr dirty="0"/>
          </a:p>
        </p:txBody>
      </p:sp>
      <p:grpSp>
        <p:nvGrpSpPr>
          <p:cNvPr id="111" name="Google Shape;111;p28">
            <a:extLst>
              <a:ext uri="{FF2B5EF4-FFF2-40B4-BE49-F238E27FC236}">
                <a16:creationId xmlns:a16="http://schemas.microsoft.com/office/drawing/2014/main" id="{900032FC-9D5E-4962-5F8E-3459C8BAB113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12" name="Google Shape;112;p28">
              <a:extLst>
                <a:ext uri="{FF2B5EF4-FFF2-40B4-BE49-F238E27FC236}">
                  <a16:creationId xmlns:a16="http://schemas.microsoft.com/office/drawing/2014/main" id="{40505DE5-7461-8003-586A-3BD0706E18B3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3" name="Google Shape;113;p28">
              <a:extLst>
                <a:ext uri="{FF2B5EF4-FFF2-40B4-BE49-F238E27FC236}">
                  <a16:creationId xmlns:a16="http://schemas.microsoft.com/office/drawing/2014/main" id="{98F70C2D-8597-236E-F5F6-5B9F29271B53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1857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781D3E48-EB5B-86EE-C4D9-54116487B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3BCC2F8C-3A4A-AD98-3682-D9499379E4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1800" b="1" dirty="0">
                <a:solidFill>
                  <a:srgbClr val="E84B36"/>
                </a:solidFill>
                <a:latin typeface="Arial"/>
                <a:ea typeface="Arial"/>
                <a:cs typeface="Arial"/>
                <a:sym typeface="Arial"/>
              </a:rPr>
              <a:t>Office Hours:</a:t>
            </a:r>
            <a:endParaRPr lang="en-US" sz="2600" b="1" dirty="0">
              <a:solidFill>
                <a:srgbClr val="E84B3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Monday: 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4-6 PM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Neel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Tuesday: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11-1 PM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Lakshmi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Tuesday: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1-3 PM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Samuel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Tuesday: 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2-5 PM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Dan &amp; Marius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3000"/>
            </a:pPr>
            <a:endParaRPr lang="en-US" sz="1800" b="1"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1800" b="1" dirty="0">
                <a:solidFill>
                  <a:srgbClr val="E84B36"/>
                </a:solidFill>
                <a:latin typeface="Arial"/>
                <a:ea typeface="Arial"/>
                <a:cs typeface="Arial"/>
                <a:sym typeface="Arial"/>
              </a:rPr>
              <a:t>Lab: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Starting Lab 2 this week. This is also a 1-week lab!</a:t>
            </a:r>
            <a:endParaRPr lang="en-US" sz="1800" dirty="0">
              <a:solidFill>
                <a:srgbClr val="E84B3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endParaRPr lang="en-US" sz="1800" b="1" dirty="0">
              <a:solidFill>
                <a:srgbClr val="E84B3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1800" b="1" dirty="0" err="1">
                <a:solidFill>
                  <a:srgbClr val="E84B36"/>
                </a:solidFill>
                <a:latin typeface="Arial"/>
                <a:ea typeface="Arial"/>
                <a:cs typeface="Arial"/>
                <a:sym typeface="Arial"/>
              </a:rPr>
              <a:t>Homeworks</a:t>
            </a:r>
            <a:r>
              <a:rPr lang="en-US" sz="1800" b="1" dirty="0">
                <a:solidFill>
                  <a:srgbClr val="E84B36"/>
                </a:solidFill>
                <a:latin typeface="Arial"/>
                <a:ea typeface="Arial"/>
                <a:cs typeface="Arial"/>
                <a:sym typeface="Arial"/>
              </a:rPr>
              <a:t> (This week):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All check-offs for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  <a:hlinkClick r:id="rId3"/>
              </a:rPr>
              <a:t>homework 1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are due 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February 3, 5PM (The end of office hours)</a:t>
            </a:r>
            <a:endParaRPr lang="en-US" sz="1400" b="1" dirty="0"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Answers and code submissions for homework 1 are due 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February 4, 9AM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3000"/>
            </a:pPr>
            <a:endParaRPr lang="en-US" sz="1800"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1800" b="1" dirty="0">
                <a:solidFill>
                  <a:srgbClr val="E84B36"/>
                </a:solidFill>
                <a:latin typeface="Arial"/>
                <a:ea typeface="Arial"/>
                <a:cs typeface="Arial"/>
                <a:sym typeface="Arial"/>
              </a:rPr>
              <a:t>LabVIEW (This week):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All check-offs for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  <a:hlinkClick r:id="rId4"/>
              </a:rPr>
              <a:t>LabVIEW 1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are  due 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February 5, 5PM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3000"/>
            </a:pPr>
            <a:endParaRPr lang="en-US" sz="1800" b="1"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1800" b="1" dirty="0">
                <a:solidFill>
                  <a:srgbClr val="E84B36"/>
                </a:solidFill>
                <a:latin typeface="Arial"/>
                <a:ea typeface="Arial"/>
                <a:cs typeface="Arial"/>
                <a:sym typeface="Arial"/>
              </a:rPr>
              <a:t>FIRST ASSIGNMENTS ARE DUE THIS WEEK!</a:t>
            </a:r>
            <a:endParaRPr lang="en-US" sz="1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19848B8C-9075-59EA-79FA-AF5B8BFAF8D4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6AE21486-AEEC-E367-96A5-81B49AD32D6A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Reminders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28CCE647-4D9B-354D-A2E9-718CA28CD75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FAC87A64-580A-4863-38B3-4D1504C83F5F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23649EAB-2DB3-2DA4-9AD9-5D94AEE695E1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D41F8E2C-2780-2776-E8ED-542B082247FE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1D628D6E-10A9-03E9-659C-F8F2D0023C66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7BEB3CD3-0F72-FD08-8FA5-00AD37965F20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5841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>
          <a:extLst>
            <a:ext uri="{FF2B5EF4-FFF2-40B4-BE49-F238E27FC236}">
              <a16:creationId xmlns:a16="http://schemas.microsoft.com/office/drawing/2014/main" id="{A681C029-6F50-1794-97AA-EC9F425F5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8">
            <a:extLst>
              <a:ext uri="{FF2B5EF4-FFF2-40B4-BE49-F238E27FC236}">
                <a16:creationId xmlns:a16="http://schemas.microsoft.com/office/drawing/2014/main" id="{E3CED0E4-0F38-E25F-6CA8-EE310372CD9B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8">
            <a:extLst>
              <a:ext uri="{FF2B5EF4-FFF2-40B4-BE49-F238E27FC236}">
                <a16:creationId xmlns:a16="http://schemas.microsoft.com/office/drawing/2014/main" id="{AF546C7C-2CD1-8415-A28D-B4E898793D16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CPU Interrupts ( Modern computers )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8">
            <a:extLst>
              <a:ext uri="{FF2B5EF4-FFF2-40B4-BE49-F238E27FC236}">
                <a16:creationId xmlns:a16="http://schemas.microsoft.com/office/drawing/2014/main" id="{2A553B05-71CC-4D13-52F9-D66660A5279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8">
            <a:extLst>
              <a:ext uri="{FF2B5EF4-FFF2-40B4-BE49-F238E27FC236}">
                <a16:creationId xmlns:a16="http://schemas.microsoft.com/office/drawing/2014/main" id="{7C6EFF55-193B-57C5-B5DC-6916B44D7DEE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216" name="Google Shape;216;p8">
            <a:extLst>
              <a:ext uri="{FF2B5EF4-FFF2-40B4-BE49-F238E27FC236}">
                <a16:creationId xmlns:a16="http://schemas.microsoft.com/office/drawing/2014/main" id="{7AB12AC4-5C55-A2D7-0F08-DF1D27930C4C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217" name="Google Shape;217;p8">
            <a:extLst>
              <a:ext uri="{FF2B5EF4-FFF2-40B4-BE49-F238E27FC236}">
                <a16:creationId xmlns:a16="http://schemas.microsoft.com/office/drawing/2014/main" id="{763D10EE-C0BE-4572-ACB7-A782185F6291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218" name="Google Shape;218;p8">
              <a:extLst>
                <a:ext uri="{FF2B5EF4-FFF2-40B4-BE49-F238E27FC236}">
                  <a16:creationId xmlns:a16="http://schemas.microsoft.com/office/drawing/2014/main" id="{1432F826-CF47-10C2-875B-609CB424B7D2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19" name="Google Shape;219;p8">
              <a:extLst>
                <a:ext uri="{FF2B5EF4-FFF2-40B4-BE49-F238E27FC236}">
                  <a16:creationId xmlns:a16="http://schemas.microsoft.com/office/drawing/2014/main" id="{CAB19178-AD87-C4AB-B822-988463F5EBFB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Online Media 1" title="How Interrupts Work in Modern Computers">
            <a:hlinkClick r:id="" action="ppaction://media"/>
            <a:extLst>
              <a:ext uri="{FF2B5EF4-FFF2-40B4-BE49-F238E27FC236}">
                <a16:creationId xmlns:a16="http://schemas.microsoft.com/office/drawing/2014/main" id="{8BAFC627-A381-2F4E-5916-F6809F21170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371776" y="983445"/>
            <a:ext cx="9448447" cy="533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49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EDB91D7D-A22B-2E01-EF3E-8AAADBCA2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59513E68-F5B4-D4AA-7617-A64412922F3F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15A271FF-5C0A-6931-09C6-6E892192E4CA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</a:rPr>
              <a:t>Hardware Interrupts (Timer)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6CD01B28-2810-7D4B-EF46-09359AE8F9E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306E48CF-02C4-3786-C624-CAEB9610B6E5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03C91540-A329-CFE6-AD20-0CCFBB5C952B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C15780B7-AD26-AD57-99CF-8F2AE6F14DBD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0E6F5EFE-425A-57F5-B80B-2ED738F3EF2D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51BDFBF8-D2A1-B826-2D56-4A845EFF4758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0073D16F-1F5B-03A8-350C-E201DDF86E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936" y="1403473"/>
            <a:ext cx="10931900" cy="45085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E7B09A-B3ED-A424-09DB-27F506A3B4A7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3137618" y="1488344"/>
            <a:ext cx="451402" cy="10111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0B4787-1659-1F7B-FFBB-C958229C8F0D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3137618" y="1488344"/>
            <a:ext cx="2455462" cy="10882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60C3DC5-06BB-8795-9BF9-E418AF8CB8E4}"/>
              </a:ext>
            </a:extLst>
          </p:cNvPr>
          <p:cNvSpPr txBox="1"/>
          <p:nvPr/>
        </p:nvSpPr>
        <p:spPr>
          <a:xfrm>
            <a:off x="2872160" y="1119012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34C39A-A5B3-4719-51D3-59EFDDFBA8E1}"/>
              </a:ext>
            </a:extLst>
          </p:cNvPr>
          <p:cNvSpPr txBox="1"/>
          <p:nvPr/>
        </p:nvSpPr>
        <p:spPr>
          <a:xfrm>
            <a:off x="3067085" y="318901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AND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C930C6-79A9-D8F5-9AC7-95B3C5F621F1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3403075" y="3558351"/>
            <a:ext cx="185945" cy="8993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6649C05-FA19-F219-E8EB-07FCACFEA66A}"/>
              </a:ext>
            </a:extLst>
          </p:cNvPr>
          <p:cNvSpPr txBox="1"/>
          <p:nvPr/>
        </p:nvSpPr>
        <p:spPr>
          <a:xfrm>
            <a:off x="2200181" y="497971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A251EBD-D8EE-BBA8-0EA8-8B98F08FE1BD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2536171" y="4579094"/>
            <a:ext cx="466109" cy="4006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761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4953FF48-2567-36DF-0E08-872F3456F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55A3964E-F300-5874-C505-98DA49C7D1E2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B7C289BE-F442-1AFA-5A9F-F46ACDF9B8B1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400"/>
            </a:pPr>
            <a:r>
              <a:rPr lang="en-US" sz="2400" dirty="0">
                <a:solidFill>
                  <a:schemeClr val="lt1"/>
                </a:solidFill>
              </a:rPr>
              <a:t>Hardware Interrupts (Timer)</a:t>
            </a: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1F492385-0078-432E-BA25-52EF8191B28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AC66DA96-0358-524C-453E-587CB945BB35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65A910AD-7E91-D4AA-5C35-5E6FF9168A0A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F30E51EB-A661-4A04-7D7C-2CF15D53CFAA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8EF036B1-9043-9AA4-FF3E-C616B36FA3A8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257288E5-6EC6-70D1-18E6-CC3127D03C53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" name="Graphic 5">
            <a:extLst>
              <a:ext uri="{FF2B5EF4-FFF2-40B4-BE49-F238E27FC236}">
                <a16:creationId xmlns:a16="http://schemas.microsoft.com/office/drawing/2014/main" id="{2BCB83CC-7AC6-B0A5-00FA-C78A00ADEF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1540" y="1039363"/>
            <a:ext cx="10408920" cy="528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667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0B89B3A6-6795-B39D-C724-64E722D33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FDE8C91B-EA8D-7DB8-8B8C-BEEBE28B8C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EALLOW;</a:t>
            </a:r>
          </a:p>
          <a:p>
            <a:pPr marL="11430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PieVectTable.</a:t>
            </a:r>
            <a:r>
              <a:rPr lang="en-US" sz="1600" dirty="0">
                <a:solidFill>
                  <a:srgbClr val="0000C0"/>
                </a:solidFill>
                <a:latin typeface="Consolas" panose="020B0609020204030204" pitchFamily="49" charset="0"/>
              </a:rPr>
              <a:t>TIMER0_INT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&amp;cpu_timer0_isr;</a:t>
            </a:r>
          </a:p>
          <a:p>
            <a:pPr marL="11430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PieVectTable.</a:t>
            </a:r>
            <a:r>
              <a:rPr lang="en-US" sz="1600" dirty="0">
                <a:solidFill>
                  <a:srgbClr val="0000C0"/>
                </a:solidFill>
                <a:latin typeface="Consolas" panose="020B0609020204030204" pitchFamily="49" charset="0"/>
              </a:rPr>
              <a:t>TIMER2_INT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&amp;cpu_timer2_isr;</a:t>
            </a:r>
          </a:p>
          <a:p>
            <a:pPr marL="11430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PieVectTable.</a:t>
            </a:r>
            <a:r>
              <a:rPr lang="en-US" sz="1600" dirty="0">
                <a:solidFill>
                  <a:srgbClr val="0000C0"/>
                </a:solidFill>
                <a:latin typeface="Consolas" panose="020B0609020204030204" pitchFamily="49" charset="0"/>
              </a:rPr>
              <a:t>TIMER1_INT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&amp;cpu_timer1_isr;</a:t>
            </a:r>
          </a:p>
          <a:p>
            <a:pPr marL="114300" indent="0" algn="l">
              <a:buNone/>
            </a:pP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PieVectTable.</a:t>
            </a:r>
            <a:r>
              <a:rPr lang="en-US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SCIA_RX_INT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&amp;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RXAINT_recv_ready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114300" indent="0" algn="l">
              <a:buNone/>
            </a:pP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PieVectTable.</a:t>
            </a:r>
            <a:r>
              <a:rPr lang="en-US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SCIB_RX_INT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&amp;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RXBINT_recv_ready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114300" indent="0" algn="l">
              <a:buNone/>
            </a:pP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PieVectTable.</a:t>
            </a:r>
            <a:r>
              <a:rPr lang="en-US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SCIC_RX_INT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&amp;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RXCINT_recv_ready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114300" indent="0" algn="l">
              <a:buNone/>
            </a:pP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PieVectTable.</a:t>
            </a:r>
            <a:r>
              <a:rPr lang="en-US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SCID_RX_INT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&amp;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RXDINT_recv_ready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114300" indent="0" algn="l">
              <a:buNone/>
            </a:pP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PieVectTable.</a:t>
            </a:r>
            <a:r>
              <a:rPr lang="en-US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SCIA_TX_INT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&amp;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TXAINT_data_sent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114300" indent="0" algn="l">
              <a:buNone/>
            </a:pP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PieVectTable.</a:t>
            </a:r>
            <a:r>
              <a:rPr lang="en-US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SCIB_TX_INT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&amp;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TXBINT_data_sent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114300" indent="0" algn="l">
              <a:buNone/>
            </a:pP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PieVectTable.</a:t>
            </a:r>
            <a:r>
              <a:rPr lang="en-US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SCIC_TX_INT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&amp;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TXCINT_data_sent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114300" indent="0" algn="l">
              <a:buNone/>
            </a:pP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PieVectTable.</a:t>
            </a:r>
            <a:r>
              <a:rPr lang="en-US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SCID_TX_INT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&amp;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TXDINT_data_sent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11430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EDIS;</a:t>
            </a:r>
            <a:endParaRPr sz="11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1C784733-3929-6FF7-87A7-ECE4DC189F70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FFE63E52-2675-8D4C-781C-97DC1B2E5B9D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Hardware Interrupts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8D6AB79A-DC9B-79CD-D40E-69D429F4ED2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69832BC7-CF79-F9FB-329B-B189CA11A85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23B881EE-FC74-DFD0-E661-90954C2AD013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DD0D1522-8B28-979C-43FD-A1AB89C107DD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9340A769-5B1B-176A-21CD-BE9FB0F86038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E63BD6C9-2515-6629-381D-155AE514C80B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6823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4F8D3C47-40C0-85A6-9B94-7D3CD76D0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939AA9C4-039E-3580-09FE-F556FAB204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EALLOW;</a:t>
            </a:r>
          </a:p>
          <a:p>
            <a:pPr marL="114300" indent="0" algn="l">
              <a:buNone/>
            </a:pP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PieVectTable.</a:t>
            </a:r>
            <a:r>
              <a:rPr lang="en-US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EMIF_ERROR_INT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&amp;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SWI_isr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11430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EDIS;</a:t>
            </a:r>
          </a:p>
          <a:p>
            <a:pPr marL="114300" indent="0" algn="l">
              <a:buNone/>
            </a:pPr>
            <a:endParaRPr lang="en-US" sz="1600" b="1" dirty="0">
              <a:solidFill>
                <a:srgbClr val="000000"/>
              </a:solidFill>
              <a:latin typeface="Consolas" panose="020B0609020204030204" pitchFamily="49" charset="0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292EE1BB-0736-B591-C72A-12609367191E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EFB6AE82-5683-91B1-2340-05513633CEE0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Software Interrupts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CE465D84-A9D7-B958-D203-597D43F2804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2785B1CB-312D-9AAD-CF06-0AA99FB04BF6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C1D07EE4-3978-1129-95C4-219EF35C718F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FE235CFA-AFF5-7774-52EE-6026E17F77C9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C9ABC924-4EC7-5FCF-CD27-BEB3743D849E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B7C4A103-81A9-389B-6193-FC6B282D3612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7586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C4CDBB05-9786-9928-EB77-04E8D7233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63D5E23D-92F3-EED8-E8C7-DB7237DFC7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</a:rPr>
              <a:t>All the interrupt options are available inside the PIE Vector Table inside </a:t>
            </a:r>
            <a:r>
              <a:rPr lang="en-US" sz="1800" dirty="0">
                <a:solidFill>
                  <a:srgbClr val="000000"/>
                </a:solidFill>
                <a:latin typeface="+mj-lt"/>
                <a:hlinkClick r:id="rId3"/>
              </a:rPr>
              <a:t>F2837xD_pievect.h</a:t>
            </a:r>
            <a:endParaRPr lang="en-US" sz="1800" dirty="0">
              <a:solidFill>
                <a:srgbClr val="000000"/>
              </a:solidFill>
              <a:latin typeface="+mj-lt"/>
            </a:endParaRP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</a:rPr>
              <a:t>Table 3-2 shows the PIE group and channel assignments for each peripheral interrupt. Each row is a group, and each column is a channel within that group. When multiple interrupts are pending, the lowest-numbered channel is the lowest-numbered group is serviced first. Thus, the interrupts at the top of the table have the highest priority, and the interrupts at the bottom have the lowest priority.</a:t>
            </a:r>
          </a:p>
          <a:p>
            <a:pPr marL="114300" indent="0" algn="l">
              <a:buNone/>
            </a:pPr>
            <a:endParaRPr lang="en-US" sz="1800" dirty="0">
              <a:solidFill>
                <a:srgbClr val="000000"/>
              </a:solidFill>
              <a:latin typeface="+mj-lt"/>
            </a:endParaRPr>
          </a:p>
          <a:p>
            <a:pPr marL="114300" indent="0" algn="l">
              <a:buNone/>
            </a:pPr>
            <a:endParaRPr lang="en-US" sz="1800" b="1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endParaRPr lang="en-US" sz="1800" b="1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84AE822D-CBEF-518E-3B52-2CE480D18E38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C0FBC4D0-1B5A-1761-43B8-88C3A4033391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Interrupts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0D53A18E-802E-943B-BA7B-10C637CB944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3B813FD3-8B4E-4038-70C2-B2D419CC2892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CC5D14EA-2459-F445-B0E5-07F5F5C4C749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915E3BC6-6E43-E525-D41A-AC2CB4E6AC5A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7273D78C-6ACF-2894-7C9A-67D9435B1B83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903F8E99-24AE-4A29-711F-B1E994C2EA11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2135911-0C67-578A-04CE-DE041BC2C8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4644" y="2878305"/>
            <a:ext cx="10162711" cy="353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18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71833C6B-A8C1-EC0C-0B7F-16BDFAAB8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4D488CB0-9EF8-9018-D5A8-48F69A940A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algn="l">
              <a:buNone/>
            </a:pPr>
            <a:r>
              <a:rPr lang="en-US" sz="1600" dirty="0">
                <a:solidFill>
                  <a:srgbClr val="3F7F5F"/>
                </a:solidFill>
                <a:latin typeface="Consolas" panose="020B0609020204030204" pitchFamily="49" charset="0"/>
              </a:rPr>
              <a:t>// Enable CPU int1 which is connected to CPU-Timer 0, CPU int13</a:t>
            </a:r>
          </a:p>
          <a:p>
            <a:pPr marL="114300" indent="0" algn="l">
              <a:buNone/>
            </a:pPr>
            <a:r>
              <a:rPr lang="en-US" sz="1600" dirty="0">
                <a:solidFill>
                  <a:srgbClr val="3F7F5F"/>
                </a:solidFill>
                <a:latin typeface="Consolas" panose="020B0609020204030204" pitchFamily="49" charset="0"/>
              </a:rPr>
              <a:t>// which is connected to CPU-Timer 1, and CPU int 14, which is connected</a:t>
            </a:r>
          </a:p>
          <a:p>
            <a:pPr marL="114300" indent="0" algn="l">
              <a:buNone/>
            </a:pPr>
            <a:r>
              <a:rPr lang="en-US" sz="1600" dirty="0">
                <a:solidFill>
                  <a:srgbClr val="3F7F5F"/>
                </a:solidFill>
                <a:latin typeface="Consolas" panose="020B0609020204030204" pitchFamily="49" charset="0"/>
              </a:rPr>
              <a:t>// to CPU-Timer 2:  int 12 is for the SWI.  </a:t>
            </a:r>
          </a:p>
          <a:p>
            <a:pPr marL="11430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IER |= M_INT1;</a:t>
            </a:r>
          </a:p>
          <a:p>
            <a:pPr marL="11430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IER |= M_INT8;  </a:t>
            </a:r>
            <a:r>
              <a:rPr lang="en-US" sz="1600" dirty="0">
                <a:solidFill>
                  <a:srgbClr val="3F7F5F"/>
                </a:solidFill>
                <a:latin typeface="Consolas" panose="020B0609020204030204" pitchFamily="49" charset="0"/>
              </a:rPr>
              <a:t>// SCIC SCID</a:t>
            </a:r>
          </a:p>
          <a:p>
            <a:pPr marL="11430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IER |= M_INT9;  </a:t>
            </a:r>
            <a:r>
              <a:rPr lang="en-US" sz="1600" dirty="0">
                <a:solidFill>
                  <a:srgbClr val="3F7F5F"/>
                </a:solidFill>
                <a:latin typeface="Consolas" panose="020B0609020204030204" pitchFamily="49" charset="0"/>
              </a:rPr>
              <a:t>// SCIA</a:t>
            </a:r>
          </a:p>
          <a:p>
            <a:pPr marL="11430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IER |= M_INT12;</a:t>
            </a:r>
          </a:p>
          <a:p>
            <a:pPr marL="11430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IER |= M_INT13;</a:t>
            </a:r>
          </a:p>
          <a:p>
            <a:pPr marL="11430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IER |= M_INT14;</a:t>
            </a:r>
          </a:p>
          <a:p>
            <a:pPr algn="l"/>
            <a:endParaRPr lang="en-US" sz="1600" dirty="0">
              <a:latin typeface="Consolas" panose="020B0609020204030204" pitchFamily="49" charset="0"/>
            </a:endParaRPr>
          </a:p>
          <a:p>
            <a:pPr marL="114300" indent="0" algn="l">
              <a:buNone/>
            </a:pPr>
            <a:r>
              <a:rPr lang="en-US" sz="1600" dirty="0">
                <a:solidFill>
                  <a:srgbClr val="3F7F5F"/>
                </a:solidFill>
                <a:latin typeface="Consolas" panose="020B0609020204030204" pitchFamily="49" charset="0"/>
              </a:rPr>
              <a:t>// Enable TINT0 in the PIE: Group 1 interrupt 7</a:t>
            </a:r>
          </a:p>
          <a:p>
            <a:pPr marL="11430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PieCtrlRegs.</a:t>
            </a:r>
            <a:r>
              <a:rPr lang="en-US" sz="1600" dirty="0">
                <a:solidFill>
                  <a:srgbClr val="0000C0"/>
                </a:solidFill>
                <a:latin typeface="Consolas" panose="020B0609020204030204" pitchFamily="49" charset="0"/>
              </a:rPr>
              <a:t>PIEIER1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0000C0"/>
                </a:solidFill>
                <a:latin typeface="Consolas" panose="020B0609020204030204" pitchFamily="49" charset="0"/>
              </a:rPr>
              <a:t>bit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0000C0"/>
                </a:solidFill>
                <a:latin typeface="Consolas" panose="020B0609020204030204" pitchFamily="49" charset="0"/>
              </a:rPr>
              <a:t>INTx7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pPr marL="114300" indent="0" algn="l">
              <a:buNone/>
            </a:pPr>
            <a:r>
              <a:rPr lang="en-US" sz="1600" dirty="0">
                <a:solidFill>
                  <a:srgbClr val="3F7F5F"/>
                </a:solidFill>
                <a:latin typeface="Consolas" panose="020B0609020204030204" pitchFamily="49" charset="0"/>
              </a:rPr>
              <a:t>// Enable SWI in the PIE: Group 12 interrupt 9</a:t>
            </a:r>
          </a:p>
          <a:p>
            <a:pPr marL="11430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PieCtrlRegs.</a:t>
            </a:r>
            <a:r>
              <a:rPr lang="en-US" sz="1600" dirty="0">
                <a:solidFill>
                  <a:srgbClr val="0000C0"/>
                </a:solidFill>
                <a:latin typeface="Consolas" panose="020B0609020204030204" pitchFamily="49" charset="0"/>
              </a:rPr>
              <a:t>PIEIER12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0000C0"/>
                </a:solidFill>
                <a:latin typeface="Consolas" panose="020B0609020204030204" pitchFamily="49" charset="0"/>
              </a:rPr>
              <a:t>bit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0000C0"/>
                </a:solidFill>
                <a:latin typeface="Consolas" panose="020B0609020204030204" pitchFamily="49" charset="0"/>
              </a:rPr>
              <a:t>INTx9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  <a:endParaRPr sz="11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3B433443-4849-8792-FA11-2C03B8D46D60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66C4FA8C-EBDD-72B3-668D-D9C1F4D00021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Enabling Interrupts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9BDEC4BC-D9A6-861A-E49D-222EEE01D4A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AD02CCBB-AD41-C0E7-66E6-F7530F0B058C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DB33519D-5259-E040-1CF2-D4DB5F77CD82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4B975808-2295-1759-3850-4D567A4E79BF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78AFFA9A-46E1-0DA3-9A49-0534A24CC552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5DE893F7-8FAC-FE4F-EB5A-C5256C56F0DE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6840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DC28F45F-83F3-5C4E-357D-6C126EA42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B02645E8-578E-187B-B08C-B652C7FD97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algn="l">
              <a:buNone/>
            </a:pPr>
            <a:r>
              <a:rPr lang="en-US" sz="1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TIMER0_INT, TIMER1_INT, TIMER2_INT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: </a:t>
            </a: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The standard CPU countdown timers.</a:t>
            </a:r>
          </a:p>
          <a:p>
            <a:pPr marL="114300" indent="0" algn="l">
              <a:buNone/>
            </a:pPr>
            <a:endParaRPr lang="en-US" sz="18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r>
              <a:rPr lang="en-US" sz="1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RTOS_INT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: </a:t>
            </a: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 dedicated interrupt line for Real-Time Operating System context switching.</a:t>
            </a:r>
          </a:p>
          <a:p>
            <a:pPr marL="114300" indent="0" algn="l">
              <a:buNone/>
            </a:pPr>
            <a:endParaRPr lang="en-US" sz="18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r>
              <a:rPr lang="en-US" sz="1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WAKE_INT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: </a:t>
            </a: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Wakes the CPU from Low-Power (IDLE/STANDBY) modes.</a:t>
            </a: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1E65A2D5-761D-3EF3-6C6A-D07A4FA91B73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3FB7B828-B2AF-778A-F786-055CC87CD97C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Interrupts - Timers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09AEAB9A-904E-6778-E128-F355E6646E3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28DD656A-1C07-FB7E-434B-D13031EB5823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33A29ABD-33A9-F692-4D94-6CEC232A0531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1B63C0E9-F38E-88DB-7D99-1E5AE8732D07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66CEC1C0-6AEC-D09A-891A-09D352EE70A9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5FDDE961-E21D-9DF6-9ACA-258673E5220B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9292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4C608DA3-C8E1-A2DB-85BB-1E81082C8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A4F726D0-3A66-F037-5D3C-397F6F17D2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ADCA1_INT </a:t>
            </a:r>
            <a:r>
              <a:rPr lang="en-US" sz="15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through </a:t>
            </a:r>
            <a:r>
              <a:rPr lang="en-US" sz="15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ADCD4_INT </a:t>
            </a:r>
            <a:r>
              <a:rPr lang="en-US" sz="15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(The ADCs):</a:t>
            </a:r>
          </a:p>
          <a:p>
            <a:pPr marL="114300" indent="0" algn="l">
              <a:buNone/>
            </a:pPr>
            <a:r>
              <a:rPr lang="en-US" sz="15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These trigger when the Analog-to-Digital Converter finishes a batch of conversions.</a:t>
            </a:r>
          </a:p>
          <a:p>
            <a:pPr marL="114300" indent="0" algn="l">
              <a:buNone/>
            </a:pPr>
            <a:r>
              <a:rPr lang="en-US" sz="15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Classification: </a:t>
            </a:r>
            <a:r>
              <a:rPr lang="en-US" sz="1500" b="1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ADCx_EVT_INT</a:t>
            </a:r>
            <a:r>
              <a:rPr lang="en-US" sz="15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(Threshold event), </a:t>
            </a:r>
            <a:r>
              <a:rPr lang="en-US" sz="15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ADCx1_INT </a:t>
            </a:r>
            <a:r>
              <a:rPr lang="en-US" sz="15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(High Priority Loop), </a:t>
            </a:r>
            <a:r>
              <a:rPr lang="en-US" sz="15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ADCx2/3/4_INT </a:t>
            </a:r>
            <a:r>
              <a:rPr lang="en-US" sz="15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(Lower priority monitoring).</a:t>
            </a:r>
          </a:p>
          <a:p>
            <a:pPr marL="114300" indent="0" algn="l">
              <a:buNone/>
            </a:pPr>
            <a:endParaRPr lang="en-US" sz="15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EQEP1_INT, EQEP2_INT, EQEP3_INT</a:t>
            </a:r>
            <a:r>
              <a:rPr lang="en-US" sz="15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:</a:t>
            </a:r>
          </a:p>
          <a:p>
            <a:pPr marL="114300" indent="0" algn="l">
              <a:buNone/>
            </a:pPr>
            <a:r>
              <a:rPr lang="en-US" sz="15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Enhanced Quadrature Encoder Pulse. These trigger on position events (e.g., Index pulse or Unit Timeout) from a motor encoder. Crucial for speed calculations.</a:t>
            </a:r>
          </a:p>
          <a:p>
            <a:pPr marL="114300" indent="0" algn="l">
              <a:buNone/>
            </a:pPr>
            <a:endParaRPr lang="en-US" sz="15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ECAP1_INT </a:t>
            </a:r>
            <a:r>
              <a:rPr lang="en-US" sz="15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through </a:t>
            </a:r>
            <a:r>
              <a:rPr lang="en-US" sz="15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ECAP6_INT</a:t>
            </a:r>
            <a:r>
              <a:rPr lang="en-US" sz="15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:</a:t>
            </a:r>
          </a:p>
          <a:p>
            <a:pPr marL="114300" indent="0" algn="l">
              <a:buNone/>
            </a:pPr>
            <a:r>
              <a:rPr lang="en-US" sz="15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Enhanced Capture. Used to measure the width of incoming pulses (e.g., measuring the frequency of an incoming PWM signal from another sensor).</a:t>
            </a:r>
          </a:p>
          <a:p>
            <a:pPr marL="114300" indent="0" algn="l">
              <a:buNone/>
            </a:pPr>
            <a:endParaRPr lang="en-US" sz="15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SD1_INT</a:t>
            </a:r>
            <a:r>
              <a:rPr lang="en-US" sz="15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, </a:t>
            </a:r>
            <a:r>
              <a:rPr lang="en-US" sz="15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SD2_INT</a:t>
            </a:r>
            <a:r>
              <a:rPr lang="en-US" sz="15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:</a:t>
            </a:r>
          </a:p>
          <a:p>
            <a:pPr marL="114300" indent="0" algn="l">
              <a:buNone/>
            </a:pPr>
            <a:r>
              <a:rPr lang="en-US" sz="15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Sigma-Delta Filter. These define interrupts for high-fidelity, isolated current sensing, typically used in high-voltage motor drives.</a:t>
            </a: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E3AC03E4-798D-1815-3C9B-F0594D8BEEC9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E0AD546B-6723-5D91-D15F-389CDCFDFC97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Interrupts - Sensors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6ABD69EB-5504-9CC4-BE9A-FD304E7A211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0CE25036-B3CB-303D-A10D-0C98BDC5E53C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1A1D91E1-03A4-19AD-D2A1-920187B100C5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301ED1EE-8F15-4E59-8859-8199E2151355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FABD2FAF-ACF7-7F9E-99E7-DDDEF7B8A469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AA15AA5C-ED34-3BFA-0958-3D0DC507041B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1617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59889B27-FEE2-7B47-082B-358EDAC3C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E2CEF638-5F6F-7177-7067-5C0D4BA9BB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algn="l">
              <a:buNone/>
            </a:pPr>
            <a:r>
              <a:rPr lang="en-US" sz="1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XINT1_INT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through </a:t>
            </a:r>
            <a:r>
              <a:rPr lang="en-US" sz="1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XINT5_INT 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(External Interrupts):</a:t>
            </a:r>
          </a:p>
          <a:p>
            <a:pPr marL="114300" indent="0" algn="l">
              <a:buNone/>
            </a:pPr>
            <a:endParaRPr lang="en-US" sz="18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These are triggered by voltage transitions (Rising Edge, Falling Edge, or Both) on physical pins. These vectors represent the C2000's direct interface with the outside world via General Purpose Input/Output (GPIO) pins.</a:t>
            </a: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DEEE6658-A123-FABF-8884-D21E57C84923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3DF43896-C43D-D01A-8A39-1B577A281B2D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Interrupts – External Hardware Events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6EA1A74F-1512-2C1A-92A4-2038CCEF1E4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691ACD82-BF4D-A68B-A03E-81DAA90C934B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D7584552-BAEA-E9D3-0A48-56EF91F6DCAB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3FF816BE-E46A-FF2B-4466-AEFAD4834669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DD3F6031-A70C-E5B4-3123-F05B8BD7C8DD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F5CE60DD-3131-49A8-8717-DBEAB0F6C62F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3734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7"/>
          <p:cNvSpPr txBox="1"/>
          <p:nvPr/>
        </p:nvSpPr>
        <p:spPr>
          <a:xfrm>
            <a:off x="2206906" y="2176840"/>
            <a:ext cx="777818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7"/>
          <p:cNvSpPr txBox="1"/>
          <p:nvPr/>
        </p:nvSpPr>
        <p:spPr>
          <a:xfrm>
            <a:off x="1441528" y="3918030"/>
            <a:ext cx="9308941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SzPts val="2800"/>
            </a:pPr>
            <a:r>
              <a:rPr lang="en-US" sz="2800" dirty="0">
                <a:solidFill>
                  <a:schemeClr val="lt1"/>
                </a:solidFill>
              </a:rPr>
              <a:t>Homework, Lab, LabVIEW, quiz questions?</a:t>
            </a:r>
          </a:p>
          <a:p>
            <a:pPr lvl="0" algn="ctr">
              <a:buSzPts val="2800"/>
            </a:pPr>
            <a:r>
              <a:rPr lang="en-US" sz="2800" dirty="0">
                <a:solidFill>
                  <a:schemeClr val="lt1"/>
                </a:solidFill>
              </a:rPr>
              <a:t>(Enjoyed the first actual lab?)</a:t>
            </a:r>
          </a:p>
        </p:txBody>
      </p:sp>
      <p:grpSp>
        <p:nvGrpSpPr>
          <p:cNvPr id="91" name="Google Shape;91;p27"/>
          <p:cNvGrpSpPr/>
          <p:nvPr/>
        </p:nvGrpSpPr>
        <p:grpSpPr>
          <a:xfrm>
            <a:off x="3943790" y="3362739"/>
            <a:ext cx="3861740" cy="322845"/>
            <a:chOff x="3943790" y="2676939"/>
            <a:chExt cx="3861740" cy="322845"/>
          </a:xfrm>
        </p:grpSpPr>
        <p:cxnSp>
          <p:nvCxnSpPr>
            <p:cNvPr id="92" name="Google Shape;92;p27"/>
            <p:cNvCxnSpPr/>
            <p:nvPr/>
          </p:nvCxnSpPr>
          <p:spPr>
            <a:xfrm>
              <a:off x="4426226" y="2676939"/>
              <a:ext cx="3379304" cy="0"/>
            </a:xfrm>
            <a:prstGeom prst="straightConnector1">
              <a:avLst/>
            </a:prstGeom>
            <a:noFill/>
            <a:ln w="19050" cap="flat" cmpd="sng">
              <a:solidFill>
                <a:srgbClr val="E84B3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" name="Google Shape;93;p27"/>
            <p:cNvCxnSpPr/>
            <p:nvPr/>
          </p:nvCxnSpPr>
          <p:spPr>
            <a:xfrm rot="10800000" flipH="1">
              <a:off x="3943790" y="2676939"/>
              <a:ext cx="482436" cy="322845"/>
            </a:xfrm>
            <a:prstGeom prst="straightConnector1">
              <a:avLst/>
            </a:prstGeom>
            <a:noFill/>
            <a:ln w="19050" cap="flat" cmpd="sng">
              <a:solidFill>
                <a:srgbClr val="E84B36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94" name="Google Shape;94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7"/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96" name="Google Shape;96;p27"/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lt1"/>
                </a:solidFill>
              </a:rPr>
              <a:t>SYSTEMS ENGINEERING </a:t>
            </a:r>
            <a:endParaRPr dirty="0"/>
          </a:p>
        </p:txBody>
      </p:sp>
      <p:grpSp>
        <p:nvGrpSpPr>
          <p:cNvPr id="97" name="Google Shape;97;p27"/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98" name="Google Shape;98;p27"/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" name="Google Shape;99;p27"/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ADDEFC22-4770-B470-5C81-ABC5CB575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4883C3E3-414F-6D46-7F37-F648073BBC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algn="l">
              <a:buNone/>
            </a:pPr>
            <a:r>
              <a:rPr lang="en-US" sz="1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EPWM1_TZ_INT 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through </a:t>
            </a:r>
            <a:r>
              <a:rPr lang="en-US" sz="1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EPWM12_TZ_INT 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(Trip Zones):</a:t>
            </a: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Highest Priority Control Interrupts. These fire when a hardware comparator (CMPSS) detects an over-current or over-voltage event. The PWM hardware shuts off instantly (nanoseconds) and then informs the CPU via this interrupt.</a:t>
            </a:r>
          </a:p>
          <a:p>
            <a:pPr marL="114300" indent="0" algn="l">
              <a:buNone/>
            </a:pPr>
            <a:endParaRPr lang="en-US" sz="18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r>
              <a:rPr lang="en-US" sz="1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EPWM1_INT 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through </a:t>
            </a:r>
            <a:r>
              <a:rPr lang="en-US" sz="1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EPWM12_INT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:</a:t>
            </a: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Standard PWM interrupts, usually triggered at TBCTR = 0 or TBCTR = PRD. Used to update duty cycles for the next cycle.</a:t>
            </a: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A7187A07-E8FA-9F19-2895-AD718EE0EAA5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DFA1A05B-F53B-64E1-8BB6-5C59519DC9ED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Interrupts – Actuation ( will go into more details later)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15508B9A-6681-5DA1-450B-D49C61586E1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EDA0A6D5-FECC-03ED-6F7E-BB697F989327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2F523D3D-848E-715F-A856-4CD94D6B2C39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EA5E3A7B-3702-C3F9-F1B6-43C9CA08C086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B9E4CBE9-B2DE-F251-C8C4-3C2455B4D028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4AF6BB37-E1C1-8F3A-B491-AB2605645771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97427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D58326CA-06AE-7242-B268-C2981C90B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F9957F15-3FAE-1CAF-3065-97DBC2E4BD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algn="l">
              <a:buNone/>
            </a:pPr>
            <a:r>
              <a:rPr lang="en-US" sz="12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SPIA/B/C_RX_INT &amp; SPIA/B/C_TX_INT: </a:t>
            </a:r>
          </a:p>
          <a:p>
            <a:pPr marL="11430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Synchronous Serial Interface (High speed sensors/DACs).</a:t>
            </a:r>
          </a:p>
          <a:p>
            <a:pPr marL="114300" indent="0" algn="l">
              <a:buNone/>
            </a:pPr>
            <a:endParaRPr lang="en-US" sz="12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r>
              <a:rPr lang="en-US" sz="12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I2CA/B_INT &amp; FIFO_INT: </a:t>
            </a:r>
          </a:p>
          <a:p>
            <a:pPr marL="11430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Inter-Integrated Circuit (EEPROMs, temperature sensors).</a:t>
            </a:r>
          </a:p>
          <a:p>
            <a:pPr marL="114300" indent="0" algn="l">
              <a:buNone/>
            </a:pPr>
            <a:endParaRPr lang="en-US" sz="12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r>
              <a:rPr lang="en-US" sz="12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SCIA/B/C/D_RX_INT &amp; TX_INT</a:t>
            </a:r>
            <a:r>
              <a:rPr lang="en-US" sz="12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: </a:t>
            </a:r>
          </a:p>
          <a:p>
            <a:pPr marL="11430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UART (RS-232, discussed in the lecture). Connecting to PC/MATLAB.</a:t>
            </a:r>
          </a:p>
          <a:p>
            <a:pPr marL="114300" indent="0" algn="l">
              <a:buNone/>
            </a:pPr>
            <a:endParaRPr lang="en-US" sz="12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r>
              <a:rPr lang="en-US" sz="12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CANA0/1_INT &amp; CANB0/1_INT</a:t>
            </a:r>
            <a:r>
              <a:rPr lang="en-US" sz="12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: </a:t>
            </a:r>
          </a:p>
          <a:p>
            <a:pPr marL="11430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Controller Area Network. The standard automotive bus for communicating with other ECUs.</a:t>
            </a:r>
          </a:p>
          <a:p>
            <a:pPr marL="114300" indent="0" algn="l">
              <a:buNone/>
            </a:pPr>
            <a:endParaRPr lang="en-US" sz="12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r>
              <a:rPr lang="en-US" sz="12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MCBSPA/B_RX_INT &amp; TX_INT</a:t>
            </a:r>
            <a:r>
              <a:rPr lang="en-US" sz="12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: Multichannel Buffered Serial Port. (Legacy Audio/DSP protocol).</a:t>
            </a:r>
          </a:p>
          <a:p>
            <a:pPr marL="114300" indent="0" algn="l">
              <a:buNone/>
            </a:pPr>
            <a:endParaRPr lang="en-US" sz="12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r>
              <a:rPr lang="en-US" sz="12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USBA_INT</a:t>
            </a:r>
            <a:r>
              <a:rPr lang="en-US" sz="12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: </a:t>
            </a:r>
          </a:p>
          <a:p>
            <a:pPr marL="11430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Universal Serial Bus (Bulk data transfer).</a:t>
            </a: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260326A5-E6F6-9203-A4D8-3BC8619D7180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6322087B-3C34-DF77-0331-45713A19CC6A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Interrupts – Communication (RX = receive, TX = transmit)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70BC5917-C285-4812-58BD-C917094DCB4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809AB709-0B12-DE80-1632-B7BDAFA5B972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0A61209B-3130-AAC2-E742-D3EC92607571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5DC19885-7D23-0E43-B1A9-1446EBC9065F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DECE9CDC-139E-01A8-CAAE-54B15B586AE7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FAE1741C-3BCE-C103-A510-9B449717F7CE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80973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0BE32031-60D4-9DA6-C46D-4DFA547BD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Google Shape;118;p29">
                <a:extLst>
                  <a:ext uri="{FF2B5EF4-FFF2-40B4-BE49-F238E27FC236}">
                    <a16:creationId xmlns:a16="http://schemas.microsoft.com/office/drawing/2014/main" id="{141F2F11-74AB-3591-BEF0-29FEEC82E5D9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76809" y="1334279"/>
                <a:ext cx="11177401" cy="48211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114300" indent="0" algn="l">
                  <a:buNone/>
                </a:pPr>
                <a:r>
                  <a:rPr lang="en-US" sz="1400" b="1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NMI_INT </a:t>
                </a:r>
                <a:r>
                  <a:rPr lang="en-US" sz="1400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(Non-Maskable Interrupt): </a:t>
                </a:r>
              </a:p>
              <a:p>
                <a:pPr marL="114300" indent="0" algn="l">
                  <a:buNone/>
                </a:pPr>
                <a:r>
                  <a:rPr lang="en-US" sz="1400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The only interrupt that cannot be ignored by the CPU. Used for critical hardware failures.</a:t>
                </a:r>
              </a:p>
              <a:p>
                <a:pPr marL="114300" indent="0" algn="l">
                  <a:buNone/>
                </a:pPr>
                <a:r>
                  <a:rPr lang="en-US" sz="1400" b="1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ILLEGAL_INT: </a:t>
                </a:r>
              </a:p>
              <a:p>
                <a:pPr marL="114300" indent="0" algn="l">
                  <a:buNone/>
                </a:pPr>
                <a:r>
                  <a:rPr lang="en-US" sz="1400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Triggered if the CPU attempts to decode an opcode that does not exist. (Common pointer corruption symptom).</a:t>
                </a:r>
              </a:p>
              <a:p>
                <a:pPr marL="114300" indent="0" algn="l">
                  <a:buNone/>
                </a:pPr>
                <a:r>
                  <a:rPr lang="en-US" sz="1400" b="1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EMIF_ERROR_INT: </a:t>
                </a:r>
              </a:p>
              <a:p>
                <a:pPr marL="114300" indent="0" algn="l">
                  <a:buNone/>
                </a:pPr>
                <a:r>
                  <a:rPr lang="en-US" sz="1400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External Memory Interface error. Indicates a hardware timing violation or disconnect with external RAM/Flash.</a:t>
                </a:r>
              </a:p>
              <a:p>
                <a:pPr marL="114300" indent="0" algn="l">
                  <a:buNone/>
                </a:pPr>
                <a:r>
                  <a:rPr lang="en-US" sz="1400" b="1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RAM_CORRECTABLE_ERROR_INT / FLASH_CORRECTABLE_ERROR_INT: </a:t>
                </a:r>
              </a:p>
              <a:p>
                <a:pPr marL="114300" indent="0" algn="l">
                  <a:buNone/>
                </a:pPr>
                <a:r>
                  <a:rPr lang="en-US" sz="1400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The ECC (Error Correction Code) logic detected a bit-flip but fixed it. The ISR usually logs this event for predictive maintenance.</a:t>
                </a:r>
              </a:p>
              <a:p>
                <a:pPr marL="114300" indent="0" algn="l">
                  <a:buNone/>
                </a:pPr>
                <a:r>
                  <a:rPr lang="en-US" sz="1400" b="1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RAM_ACCESS_VIOLATION_INT: </a:t>
                </a:r>
              </a:p>
              <a:p>
                <a:pPr marL="114300" indent="0" algn="l">
                  <a:buNone/>
                </a:pPr>
                <a:r>
                  <a:rPr lang="en-US" sz="1400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The CPU tried to write to a protected memory region.</a:t>
                </a:r>
              </a:p>
              <a:p>
                <a:pPr marL="114300" indent="0" algn="l">
                  <a:buNone/>
                </a:pPr>
                <a:r>
                  <a:rPr lang="en-US" sz="1400" b="1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SYS_PLL_SLIP_INT / AUX_PLL_SLIP_INT: </a:t>
                </a:r>
              </a:p>
              <a:p>
                <a:pPr marL="114300" indent="0" algn="l">
                  <a:buNone/>
                </a:pPr>
                <a:r>
                  <a:rPr lang="en-US" sz="1400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The Phase Locked Loop (clock generator) has lost its lock. The CPU clock is unstable. The system must immediately halt PWM generation to prevent blowing up power electronics.</a:t>
                </a:r>
              </a:p>
              <a:p>
                <a:pPr marL="114300" indent="0" algn="l">
                  <a:buNone/>
                </a:pPr>
                <a:r>
                  <a:rPr lang="en-US" sz="1400" b="1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FPU_OVERFLOW_INT / FPU_UNDERFLOW_INT: </a:t>
                </a:r>
              </a:p>
              <a:p>
                <a:pPr marL="114300" indent="0" algn="l">
                  <a:buNone/>
                </a:pPr>
                <a:r>
                  <a:rPr lang="en-US" sz="1400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The Floating-Point Unit calculated a value exceeding IEEE-754 limits (creating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000000"/>
                        </a:solidFill>
                        <a:latin typeface="+mj-lt"/>
                        <a:ea typeface="Cambria Math" panose="02040503050406030204" pitchFamily="18" charset="0"/>
                        <a:cs typeface="Arial"/>
                        <a:sym typeface="Arial"/>
                      </a:rPr>
                      <m:t>±∞</m:t>
                    </m:r>
                  </m:oMath>
                </a14:m>
                <a:r>
                  <a:rPr lang="en-US" sz="1400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1" smtClean="0">
                        <a:solidFill>
                          <a:srgbClr val="000000"/>
                        </a:solidFill>
                        <a:latin typeface="+mj-lt"/>
                        <a:ea typeface="Arial"/>
                        <a:cs typeface="Arial"/>
                        <a:sym typeface="Arial"/>
                      </a:rPr>
                      <m:t>NaN</m:t>
                    </m:r>
                  </m:oMath>
                </a14:m>
                <a:r>
                  <a:rPr lang="en-US" sz="1400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)</a:t>
                </a:r>
              </a:p>
            </p:txBody>
          </p:sp>
        </mc:Choice>
        <mc:Fallback>
          <p:sp>
            <p:nvSpPr>
              <p:cNvPr id="118" name="Google Shape;118;p29">
                <a:extLst>
                  <a:ext uri="{FF2B5EF4-FFF2-40B4-BE49-F238E27FC236}">
                    <a16:creationId xmlns:a16="http://schemas.microsoft.com/office/drawing/2014/main" id="{141F2F11-74AB-3591-BEF0-29FEEC82E5D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76809" y="1334279"/>
                <a:ext cx="11177401" cy="4821102"/>
              </a:xfrm>
              <a:prstGeom prst="rect">
                <a:avLst/>
              </a:prstGeom>
              <a:blipFill>
                <a:blip r:embed="rId3"/>
                <a:stretch>
                  <a:fillRect r="-6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60F31AEF-72CC-F398-6FE6-1BD7D0F3FEFA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FB737F52-8011-02F6-21FC-9F2BF8892F51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Interrupts – Errors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AA931B7D-C8DF-BB42-7EFC-2E3FD7B1B3A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E4A6A01F-9244-4D88-3283-06D8EBD4AAD5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9DFDBED9-2BB1-F64E-8FA9-E692A4FEA458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4275E3F8-32EE-0DB3-FD11-2325CFF936E1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D9AFB9E6-5669-BB54-306A-A874786082FD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CB798CCC-7A4C-173B-E5B3-57A9144CEED8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81680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396117B9-A2E8-BE0D-BC05-632B7FEE9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1DE43706-221B-8043-1928-494C568D2F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algn="l">
              <a:buNone/>
            </a:pPr>
            <a:r>
              <a:rPr lang="en-US" sz="1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DMA_CH1_INT through DMA_CH6_INT:</a:t>
            </a: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Direct Memory Access. Triggers when a large block of memory (e.g., an ADC buffer) has been moved without CPU intervention.</a:t>
            </a:r>
          </a:p>
          <a:p>
            <a:pPr marL="114300" indent="0" algn="l">
              <a:buNone/>
            </a:pPr>
            <a:endParaRPr lang="en-US" sz="18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r>
              <a:rPr lang="en-US" sz="1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IPC0_INT through IPC3_INT:</a:t>
            </a: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Inter-Processor Communication. This device is Dual Core (CPU1 and CPU2). These interrupts are the "phone lines" allowing CPU1 to signal CPU2.</a:t>
            </a:r>
          </a:p>
          <a:p>
            <a:pPr marL="114300" indent="0" algn="l">
              <a:buNone/>
            </a:pPr>
            <a:endParaRPr lang="en-US" sz="18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r>
              <a:rPr lang="en-US" sz="1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VCU_INT: </a:t>
            </a: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Viterbi Complex Unit. An accelerator for vibration analysis (FFT) and communications encoding.</a:t>
            </a: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A6B9506E-3703-BC4B-7920-C2A5EA483317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486DD147-DA73-A91D-EB5D-097389BF9626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Interrupts – CPU Accelerator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2A73994F-7C35-F109-8704-159857A99C1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26F0154E-CDCA-FA5A-A682-FEF32AB70308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36E30BAB-107D-DEBB-695D-8F016D4FC14D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3CB00805-0C41-E612-8B2E-D06C21C28A6C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3561404A-2889-0D7A-CE38-705F9B05A173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2CDCC1E6-EC93-EA19-076F-10BCF06E4B82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27038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678D4E41-206D-FC56-FB14-CB7EED4F4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CA6EED86-5218-3E0F-0027-AC5C148555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algn="l">
              <a:buNone/>
            </a:pPr>
            <a:r>
              <a:rPr lang="en-US" sz="1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CLA_OVERFLOW_INT / CLA_UNDERFLOW_INT: </a:t>
            </a: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Mathematical errors specifically within the CLA core.</a:t>
            </a:r>
          </a:p>
          <a:p>
            <a:pPr marL="114300" indent="0" algn="l">
              <a:buNone/>
            </a:pPr>
            <a:endParaRPr lang="en-US" sz="18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r>
              <a:rPr lang="en-US" sz="1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CLA1_1_INT 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through </a:t>
            </a:r>
            <a:r>
              <a:rPr lang="en-US" sz="1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CLA1_8_INT:</a:t>
            </a: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The Control Law Accelerator (CLA) is an independent 32-bit floating-point math engine. Called once a floating point operation is done.</a:t>
            </a:r>
          </a:p>
          <a:p>
            <a:pPr marL="114300" indent="0" algn="l">
              <a:buNone/>
            </a:pPr>
            <a:endParaRPr lang="en-US" sz="1800" b="1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F5DE1C6F-FFD3-BFD4-3881-D904D8BA40EC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7F4C3549-17F2-2818-6E6D-58176E0DD745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Interrupts – CPU Accelerator – CLA ( floating point engine )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A0A15143-789C-87F0-ABAE-DA2BD4043D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485573CA-9B8F-E5FC-ECE5-9CEEF8A27886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5B3DF91C-9701-637F-63F1-D93E5970EA26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AEC54711-3B16-85F5-093E-69793F2CD499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34B37E7F-653E-4813-3C8C-A6C0C8AD1C7E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C2EE5F1D-0650-6F1D-90B9-87E449FA8CAB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25771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7FA70FF4-F952-0527-1DD4-2AD259E13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C045E20E-5695-D69A-D45F-FE0A594C66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algn="l">
              <a:buNone/>
            </a:pPr>
            <a:r>
              <a:rPr lang="en-US" sz="1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UPPA_INT: 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Parallel Interface Communication</a:t>
            </a: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This is a high-speed, multi-channel parallel bus often used to interface with high-speed ADCs or FPGAs</a:t>
            </a: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CC060E49-AEB5-A798-BC37-1BEDFB8C88B2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251EDF81-EFFF-4948-9B0C-4D50957A0175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Interrupts – High-Speed Peripherals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08B3B07D-F39A-011B-3959-71B0D7532B8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9D735D05-E9EA-B1B2-25AD-831FFE75CD8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B3DA9C21-C7EE-106C-C23A-759A8B7E2BDC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85C8C44D-329C-A053-1A68-E0B6152FCEFB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4907343F-D90D-8054-9F3F-923489EF8A01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5F558C43-630D-74E6-7104-E884E88BF681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69203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16C26294-A118-45ED-54A5-7AC73F111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Google Shape;118;p29">
                <a:extLst>
                  <a:ext uri="{FF2B5EF4-FFF2-40B4-BE49-F238E27FC236}">
                    <a16:creationId xmlns:a16="http://schemas.microsoft.com/office/drawing/2014/main" id="{C9DB61D8-4B5B-654D-0542-CDCD78B2F030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76809" y="1334279"/>
                <a:ext cx="11177401" cy="48211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114300" indent="0" algn="l">
                  <a:buNone/>
                </a:pPr>
                <a:r>
                  <a:rPr lang="en-US" sz="1800" b="1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PIE1_RESERVED_INT </a:t>
                </a:r>
                <a:r>
                  <a:rPr lang="en-US" sz="1800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through</a:t>
                </a:r>
                <a:r>
                  <a:rPr lang="en-US" sz="1800" b="1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 PIE88_RESERVED_INT:</a:t>
                </a:r>
              </a:p>
              <a:p>
                <a:pPr marL="114300" indent="0" algn="l">
                  <a:buNone/>
                </a:pPr>
                <a:r>
                  <a:rPr lang="en-US" sz="1800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The hardware architecture allocates a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12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rPr>
                      <m:t>×16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 grid, but not every slot is connected to a peripheral in this specific chip. These must be mapped to a "Default ISR" that essentially does nothing, to prevent system crashes if noise triggers a phantom interrupt.</a:t>
                </a:r>
              </a:p>
              <a:p>
                <a:pPr marL="114300" indent="0" algn="l">
                  <a:buNone/>
                </a:pPr>
                <a:endParaRPr lang="en-US" sz="1800" dirty="0">
                  <a:solidFill>
                    <a:srgbClr val="000000"/>
                  </a:solidFill>
                  <a:latin typeface="+mj-lt"/>
                  <a:ea typeface="Arial"/>
                  <a:cs typeface="Arial"/>
                  <a:sym typeface="Arial"/>
                </a:endParaRPr>
              </a:p>
              <a:p>
                <a:pPr marL="114300" indent="0" algn="l">
                  <a:buNone/>
                </a:pPr>
                <a:r>
                  <a:rPr lang="en-US" sz="1800" b="1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USER1_INT </a:t>
                </a:r>
                <a:r>
                  <a:rPr lang="en-US" sz="1800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through</a:t>
                </a:r>
                <a:r>
                  <a:rPr lang="en-US" sz="1800" b="1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 USER12_INT:</a:t>
                </a:r>
              </a:p>
              <a:p>
                <a:pPr marL="114300" indent="0" algn="l">
                  <a:buNone/>
                </a:pPr>
                <a:r>
                  <a:rPr lang="en-US" sz="1800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These are software traps. You can trigger these manually in code using the assembly instruction TRAP #20. They are often used by RTOS kernels to implement system calls.</a:t>
                </a:r>
              </a:p>
            </p:txBody>
          </p:sp>
        </mc:Choice>
        <mc:Fallback>
          <p:sp>
            <p:nvSpPr>
              <p:cNvPr id="118" name="Google Shape;118;p29">
                <a:extLst>
                  <a:ext uri="{FF2B5EF4-FFF2-40B4-BE49-F238E27FC236}">
                    <a16:creationId xmlns:a16="http://schemas.microsoft.com/office/drawing/2014/main" id="{C9DB61D8-4B5B-654D-0542-CDCD78B2F030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76809" y="1334279"/>
                <a:ext cx="11177401" cy="48211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96353D75-CA3D-BAB7-4832-5F94E5877F19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D93CB4D7-6667-45E8-CD9F-A7BD44D295F0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Interrupts – Placeholder</a:t>
            </a:r>
            <a:r>
              <a:rPr lang="en-US" sz="2400" dirty="0">
                <a:solidFill>
                  <a:schemeClr val="lt1"/>
                </a:solidFill>
              </a:rPr>
              <a:t>s 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&amp; User Definitions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232E4110-EB88-8BC0-2D15-022EC278194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FCC6B338-0CD1-87C8-C921-8021E0791D6A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FB22DD30-A6F8-141C-64AE-379A831509F5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F23B9A4D-110C-CBA1-56A9-A287FBBFA015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2CE3F0FA-933D-8D8B-819A-D025543E8921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9B5EF7CE-6A51-59B4-97F4-4E4B7A16E18E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99965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E06C4200-D46E-19D7-E9FE-66DDAD08A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0194A8DC-5D48-C7A4-AD81-A36DEBA49B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algn="l">
              <a:buNone/>
            </a:pPr>
            <a:r>
              <a:rPr lang="en-US" sz="1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DATALOG_INT 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(Datalogging Interrupt):</a:t>
            </a: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Used primarily by TI's data-logging modules to trigger a capture of internal variables at a specific sample rate. Helpful for logging data for visualization.</a:t>
            </a:r>
          </a:p>
          <a:p>
            <a:pPr marL="114300" indent="0" algn="l">
              <a:buNone/>
            </a:pPr>
            <a:endParaRPr lang="en-US" sz="18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r>
              <a:rPr lang="en-US" sz="1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EMU_INT:</a:t>
            </a: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Triggered by the on-chip debug logic (JTAG). This handles hardware breakpoints or software "Halt" commands. It allows the CPU to enter a suspended state while maintaining the integrity of the peripheral registers.</a:t>
            </a: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636E31B0-5B61-13D7-D2E3-C1818BFB50DC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F80C931C-2FC2-A101-496F-F397D03553BC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Interrupts – Debugging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3EAD6BFD-ADBC-40D0-F962-E54C4EECCAF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1FBE4C96-05FF-F005-D417-A79FE327409D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8D52A0A0-682E-1707-EB4C-B0A112A2A269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B7EA33A3-21BC-56B3-48C9-97F05C71693B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A5012E55-08FE-C420-0DC0-D3204677BD33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6F4BB7D7-AEF5-4781-9224-12D348087A33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7458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3">
          <a:extLst>
            <a:ext uri="{FF2B5EF4-FFF2-40B4-BE49-F238E27FC236}">
              <a16:creationId xmlns:a16="http://schemas.microsoft.com/office/drawing/2014/main" id="{FA145421-BB40-88A0-CFFD-DC4D9CAC5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>
            <a:extLst>
              <a:ext uri="{FF2B5EF4-FFF2-40B4-BE49-F238E27FC236}">
                <a16:creationId xmlns:a16="http://schemas.microsoft.com/office/drawing/2014/main" id="{B5B2745B-F5C6-8FBF-1FAE-FE621EFA88F0}"/>
              </a:ext>
            </a:extLst>
          </p:cNvPr>
          <p:cNvSpPr txBox="1"/>
          <p:nvPr/>
        </p:nvSpPr>
        <p:spPr>
          <a:xfrm>
            <a:off x="2275515" y="2823928"/>
            <a:ext cx="7640969" cy="1210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6600" b="1" dirty="0">
                <a:solidFill>
                  <a:schemeClr val="lt1"/>
                </a:solidFill>
              </a:rPr>
              <a:t>Questions</a:t>
            </a:r>
            <a:r>
              <a:rPr lang="en-US" sz="5400" b="1" dirty="0">
                <a:solidFill>
                  <a:schemeClr val="lt1"/>
                </a:solidFill>
              </a:rPr>
              <a:t>?</a:t>
            </a:r>
          </a:p>
        </p:txBody>
      </p:sp>
      <p:pic>
        <p:nvPicPr>
          <p:cNvPr id="265" name="Google Shape;265;p37">
            <a:extLst>
              <a:ext uri="{FF2B5EF4-FFF2-40B4-BE49-F238E27FC236}">
                <a16:creationId xmlns:a16="http://schemas.microsoft.com/office/drawing/2014/main" id="{EDC8C897-5AB2-076F-5135-9B30ACCBD22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7">
            <a:extLst>
              <a:ext uri="{FF2B5EF4-FFF2-40B4-BE49-F238E27FC236}">
                <a16:creationId xmlns:a16="http://schemas.microsoft.com/office/drawing/2014/main" id="{CF8648FC-7240-4BBB-9E09-C030BD1A8052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267" name="Google Shape;267;p37">
            <a:extLst>
              <a:ext uri="{FF2B5EF4-FFF2-40B4-BE49-F238E27FC236}">
                <a16:creationId xmlns:a16="http://schemas.microsoft.com/office/drawing/2014/main" id="{6A5B7064-0FC6-E501-D020-2C92B5A6057B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lt1"/>
                </a:solidFill>
              </a:rPr>
              <a:t>SYSTEMS ENGINEERING </a:t>
            </a:r>
            <a:endParaRPr dirty="0"/>
          </a:p>
        </p:txBody>
      </p:sp>
      <p:grpSp>
        <p:nvGrpSpPr>
          <p:cNvPr id="268" name="Google Shape;268;p37">
            <a:extLst>
              <a:ext uri="{FF2B5EF4-FFF2-40B4-BE49-F238E27FC236}">
                <a16:creationId xmlns:a16="http://schemas.microsoft.com/office/drawing/2014/main" id="{69F24B96-E9CD-EB54-C22A-3DD90799A7A7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269" name="Google Shape;269;p37">
              <a:extLst>
                <a:ext uri="{FF2B5EF4-FFF2-40B4-BE49-F238E27FC236}">
                  <a16:creationId xmlns:a16="http://schemas.microsoft.com/office/drawing/2014/main" id="{BDF89024-C4A2-8F3A-DA57-A772C1368044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0" name="Google Shape;270;p37">
              <a:extLst>
                <a:ext uri="{FF2B5EF4-FFF2-40B4-BE49-F238E27FC236}">
                  <a16:creationId xmlns:a16="http://schemas.microsoft.com/office/drawing/2014/main" id="{B3758997-614E-F4D9-9F4D-D716DCC856BA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59897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59350" y="2791508"/>
            <a:ext cx="5414193" cy="1274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8"/>
          <p:cNvSpPr txBox="1"/>
          <p:nvPr/>
        </p:nvSpPr>
        <p:spPr>
          <a:xfrm>
            <a:off x="1295400" y="3225489"/>
            <a:ext cx="960120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 dirty="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Integers</a:t>
            </a:r>
            <a:endParaRPr sz="1800" b="0" i="0" u="none" strike="noStrike" cap="none" dirty="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" name="Google Shape;105;p28"/>
          <p:cNvGrpSpPr/>
          <p:nvPr/>
        </p:nvGrpSpPr>
        <p:grpSpPr>
          <a:xfrm>
            <a:off x="3943790" y="2676939"/>
            <a:ext cx="3861740" cy="322845"/>
            <a:chOff x="3943790" y="2676939"/>
            <a:chExt cx="3861740" cy="322845"/>
          </a:xfrm>
        </p:grpSpPr>
        <p:cxnSp>
          <p:nvCxnSpPr>
            <p:cNvPr id="106" name="Google Shape;106;p28"/>
            <p:cNvCxnSpPr/>
            <p:nvPr/>
          </p:nvCxnSpPr>
          <p:spPr>
            <a:xfrm>
              <a:off x="4426226" y="2676939"/>
              <a:ext cx="3379304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" name="Google Shape;107;p28"/>
            <p:cNvCxnSpPr/>
            <p:nvPr/>
          </p:nvCxnSpPr>
          <p:spPr>
            <a:xfrm rot="10800000" flipH="1">
              <a:off x="3943790" y="2676939"/>
              <a:ext cx="482436" cy="322845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08" name="Google Shape;108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509" y="233819"/>
            <a:ext cx="271308" cy="38981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8"/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10" name="Google Shape;110;p28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</a:t>
            </a:r>
            <a:endParaRPr dirty="0"/>
          </a:p>
        </p:txBody>
      </p:sp>
      <p:grpSp>
        <p:nvGrpSpPr>
          <p:cNvPr id="111" name="Google Shape;111;p28"/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12" name="Google Shape;112;p28"/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3" name="Google Shape;113;p28"/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73A3FC4B-CF21-1C7F-EC99-5A5E6E6D7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5A6482A6-4489-9703-8A08-103B7D4C8C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The C2000 MCU is a 32-bit CPU, meaning its registers and Arithmetic Logic Unit (ALU) are optimized for 32-bit operations, though it can also handle 16-bit data types. As seen in the Homework the minimum data size is 16-bits!</a:t>
            </a: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In most programming classes you will have learned that 1-byte = 8-bits; however, in the C2000, given that TMS320C28x char is 16 bits and the ANSI/ISO (C programming standard) further stipulates that when </a:t>
            </a:r>
            <a:r>
              <a:rPr lang="en-US" sz="1800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sizeof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is applied to char, the result is 1. So, 1-byte = 16-bits for this system!!!</a:t>
            </a:r>
          </a:p>
          <a:p>
            <a:pPr marL="114300" indent="0" algn="l">
              <a:buNone/>
            </a:pPr>
            <a:endParaRPr lang="en-US" sz="18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endParaRPr lang="en-US" sz="18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944E3693-7D40-FD31-07A8-FD83983C89A0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46613405-86CF-9692-79DF-BB4D845C8222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Integers Size</a:t>
            </a: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C9F4CD90-ABFE-937F-3370-800E5D7DC17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8E3935CE-6432-60EF-0F26-699A49700B12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461F6032-A24F-6027-4422-E1ED48EF17CB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CBF596AC-CBDC-E063-3D4F-5F5733A5DBB9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F0861818-1AE8-2377-73A4-E99004EF1C4B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FAAEE599-BC0C-B20E-D572-C88DF0F2977E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9BAA2648-F65D-2E1E-0B39-1AE36F6C49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3287" y="3167592"/>
            <a:ext cx="5305425" cy="322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55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12E622BE-CD08-849D-8261-1C23C6910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F1866032-999D-A37A-F783-918B701D9B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How do we represent negative numbers in a system that only understands 0 and 1?</a:t>
            </a:r>
          </a:p>
          <a:p>
            <a:pPr marL="114300" indent="0" algn="l">
              <a:buNone/>
            </a:pPr>
            <a:endParaRPr lang="en-US" sz="18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What is the problem with just setting a single bit to represent positive or negative?</a:t>
            </a:r>
          </a:p>
          <a:p>
            <a:pPr marL="114300" indent="0" algn="l">
              <a:buNone/>
            </a:pPr>
            <a:endParaRPr lang="en-US" sz="18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The problem is that you just use a single bit to define the positive or negative, i.e.</a:t>
            </a:r>
          </a:p>
          <a:p>
            <a:pPr marL="114300" indent="0" algn="ctr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0b101 = -1 vs 0b001 = 1</a:t>
            </a:r>
          </a:p>
          <a:p>
            <a:pPr marL="114300" indent="0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What happens at 0?</a:t>
            </a:r>
          </a:p>
          <a:p>
            <a:pPr marL="114300" indent="0" algn="ctr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0b100 = -0 vs 0vb000 = 0</a:t>
            </a:r>
          </a:p>
          <a:p>
            <a:pPr marL="114300" indent="0" algn="ctr">
              <a:buNone/>
            </a:pPr>
            <a:endParaRPr lang="en-US" sz="18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Which doesn’t make much sense, we waste a single number for a -0!</a:t>
            </a:r>
          </a:p>
          <a:p>
            <a:pPr marL="114300" indent="0" algn="l">
              <a:buNone/>
            </a:pPr>
            <a:endParaRPr lang="en-US" sz="18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endParaRPr lang="en-US" sz="18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5FFAE6A1-498F-3084-57EF-F9D64721F6D9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1B9E0FDA-D274-0806-BBEF-574277F281CD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Signed Integers</a:t>
            </a: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E43A7A43-35E6-A73B-6FE7-A7F44A73C53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0B6F8162-BBE4-C8E1-4070-CA6DD5598E2D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48EE407B-E018-51FA-3500-0CAFA7564B26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04E66921-6559-E792-814A-D15CFA1273F9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354B86B0-0ACA-1ECA-9A89-16D3B2EC7A0B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687ADE80-F121-13D6-92F8-A69D94C329CB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6DF9773F-9ADB-3853-068F-E7311A419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Google Shape;118;p29">
                <a:extLst>
                  <a:ext uri="{FF2B5EF4-FFF2-40B4-BE49-F238E27FC236}">
                    <a16:creationId xmlns:a16="http://schemas.microsoft.com/office/drawing/2014/main" id="{F343EA2B-7FC8-3D56-E16E-F2CA4E64A033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76809" y="1334279"/>
                <a:ext cx="11177401" cy="48211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114300" indent="0" algn="l">
                  <a:buNone/>
                </a:pPr>
                <a:r>
                  <a:rPr lang="en-US" sz="1800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This utilizes Modular Arithmetic to derive that:</a:t>
                </a:r>
              </a:p>
              <a:p>
                <a:pPr marL="11430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-</m:t>
                      </m:r>
                      <m:r>
                        <m:rPr>
                          <m:sty m:val="p"/>
                        </m:rP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x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 = ~</m:t>
                      </m:r>
                      <m:r>
                        <m:rPr>
                          <m:sty m:val="p"/>
                        </m:rP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  <a:sym typeface="Arial"/>
                        </a:rPr>
                        <m:t>x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  <a:sym typeface="Arial"/>
                        </a:rPr>
                        <m:t>+1</m:t>
                      </m:r>
                    </m:oMath>
                  </m:oMathPara>
                </a14:m>
                <a:endParaRPr lang="en-US" sz="1800" dirty="0">
                  <a:solidFill>
                    <a:srgbClr val="000000"/>
                  </a:solidFill>
                  <a:latin typeface="+mj-lt"/>
                  <a:ea typeface="Arial"/>
                  <a:cs typeface="Arial"/>
                  <a:sym typeface="Arial"/>
                </a:endParaRPr>
              </a:p>
              <a:p>
                <a:pPr marL="114300" indent="0" algn="l">
                  <a:buNone/>
                </a:pPr>
                <a:endParaRPr lang="en-US" sz="1800" dirty="0">
                  <a:solidFill>
                    <a:srgbClr val="000000"/>
                  </a:solidFill>
                  <a:latin typeface="+mj-lt"/>
                  <a:ea typeface="Arial"/>
                  <a:cs typeface="Arial"/>
                  <a:sym typeface="Arial"/>
                </a:endParaRPr>
              </a:p>
              <a:p>
                <a:pPr marL="114300" indent="0" algn="l">
                  <a:buNone/>
                </a:pPr>
                <a:r>
                  <a:rPr lang="en-US" sz="1800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Extremely simple and CPU operation wisely efficient!</a:t>
                </a:r>
              </a:p>
              <a:p>
                <a:pPr marL="114300" indent="0" algn="l">
                  <a:buNone/>
                </a:pPr>
                <a:endParaRPr lang="en-US" sz="1800" dirty="0">
                  <a:solidFill>
                    <a:srgbClr val="000000"/>
                  </a:solidFill>
                  <a:latin typeface="+mj-lt"/>
                  <a:ea typeface="Arial"/>
                  <a:cs typeface="Arial"/>
                  <a:sym typeface="Arial"/>
                </a:endParaRPr>
              </a:p>
              <a:p>
                <a:pPr marL="114300" indent="0" algn="l">
                  <a:buNone/>
                </a:pPr>
                <a:r>
                  <a:rPr lang="en-US" sz="1800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Achieves full range of:</a:t>
                </a:r>
              </a:p>
              <a:p>
                <a:pPr marL="11430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[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-2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N</m:t>
                          </m:r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-1</m:t>
                          </m:r>
                        </m:sup>
                      </m:sSup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,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N</m:t>
                          </m:r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-1</m:t>
                          </m:r>
                        </m:sup>
                      </m:sSup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-1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]</m:t>
                      </m:r>
                    </m:oMath>
                  </m:oMathPara>
                </a14:m>
                <a:endParaRPr lang="en-US" sz="1800" dirty="0">
                  <a:solidFill>
                    <a:srgbClr val="000000"/>
                  </a:solidFill>
                  <a:latin typeface="+mj-lt"/>
                  <a:ea typeface="Arial"/>
                  <a:cs typeface="Arial"/>
                  <a:sym typeface="Arial"/>
                </a:endParaRPr>
              </a:p>
              <a:p>
                <a:pPr marL="114300" indent="0" algn="l">
                  <a:buNone/>
                </a:pPr>
                <a:endParaRPr lang="en-US" sz="1800" dirty="0">
                  <a:solidFill>
                    <a:srgbClr val="000000"/>
                  </a:solidFill>
                  <a:latin typeface="+mj-lt"/>
                  <a:ea typeface="Arial"/>
                  <a:cs typeface="Arial"/>
                  <a:sym typeface="Arial"/>
                </a:endParaRPr>
              </a:p>
              <a:p>
                <a:pPr marL="114300" indent="0" algn="l">
                  <a:buNone/>
                </a:pPr>
                <a:r>
                  <a:rPr lang="en-US" sz="1800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Most significant bit ( the left-most bit in this case ), represents the sign (0=positive, 1=negative)</a:t>
                </a:r>
              </a:p>
            </p:txBody>
          </p:sp>
        </mc:Choice>
        <mc:Fallback>
          <p:sp>
            <p:nvSpPr>
              <p:cNvPr id="118" name="Google Shape;118;p29">
                <a:extLst>
                  <a:ext uri="{FF2B5EF4-FFF2-40B4-BE49-F238E27FC236}">
                    <a16:creationId xmlns:a16="http://schemas.microsoft.com/office/drawing/2014/main" id="{F343EA2B-7FC8-3D56-E16E-F2CA4E64A03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76809" y="1334279"/>
                <a:ext cx="11177401" cy="48211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99C8A2C6-6DB4-E61F-62A4-12CF73E50997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277EE9DB-AC23-0AE4-744B-58D956CA18A8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</a:rPr>
              <a:t>2’s Complement</a:t>
            </a:r>
            <a:endParaRPr lang="en-US"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C54A65CF-973D-8A16-C9CE-8DCD6C8E328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5B5A2D39-DF0B-7164-1A47-6B0EC5E59718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53CC6E4D-F357-445F-192B-B307C8CE1078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D4B7E8EA-E0EB-48A9-0EC8-6DE79C886151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4B939B70-8533-AAD5-2DC8-6A06325F0F41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E8B4C190-B713-D66F-C663-4E6567AABC9A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095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6E341CDF-EDF4-6665-95C1-2273F92B3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F78A8B4D-9386-8FC3-9EB4-C728D8D770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7" y="5977901"/>
            <a:ext cx="11177401" cy="546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Additional resource: 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  <a:hlinkClick r:id="rId4"/>
              </a:rPr>
              <a:t>https://www.youtube.com/watch?v=lKTsv6iVxV4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75C53545-6CC3-88FA-4E80-BE7836DB5685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1E3AA4A8-7A56-3FC7-DC43-110030686272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</a:rPr>
              <a:t>2’s Complement</a:t>
            </a:r>
            <a:endParaRPr lang="en-US"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7E6EA696-EF53-ACCB-1EDA-26487407B46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2D85C805-79B3-B8FF-B9F6-1AFFF6A79F11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6D7B2392-832B-BC38-0A90-D2E904C58A9B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095AE4E7-F95F-E29B-C37C-A9F727F6DEB1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1D1A5329-EB01-8614-4DA0-7C2290BB1E14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48F548EF-A476-B54F-638A-C363926AB03E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Online Media 1" title="Two's Complement">
            <a:hlinkClick r:id="" action="ppaction://media"/>
            <a:extLst>
              <a:ext uri="{FF2B5EF4-FFF2-40B4-BE49-F238E27FC236}">
                <a16:creationId xmlns:a16="http://schemas.microsoft.com/office/drawing/2014/main" id="{A31E2EA5-3D6A-F4A7-8330-B2AEB75284B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1673225" y="983446"/>
            <a:ext cx="8845550" cy="499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59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9A138B3A-4418-9CA0-AC97-08A916818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8">
            <a:extLst>
              <a:ext uri="{FF2B5EF4-FFF2-40B4-BE49-F238E27FC236}">
                <a16:creationId xmlns:a16="http://schemas.microsoft.com/office/drawing/2014/main" id="{61A12E8A-57AF-8F05-746C-4FCFD2E29EAB}"/>
              </a:ext>
            </a:extLst>
          </p:cNvPr>
          <p:cNvSpPr txBox="1"/>
          <p:nvPr/>
        </p:nvSpPr>
        <p:spPr>
          <a:xfrm>
            <a:off x="1295400" y="3225489"/>
            <a:ext cx="960120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 dirty="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String</a:t>
            </a:r>
            <a:endParaRPr sz="1800" b="0" i="0" u="none" strike="noStrike" cap="none" dirty="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" name="Google Shape;105;p28">
            <a:extLst>
              <a:ext uri="{FF2B5EF4-FFF2-40B4-BE49-F238E27FC236}">
                <a16:creationId xmlns:a16="http://schemas.microsoft.com/office/drawing/2014/main" id="{A1F11244-6D5E-10F6-37A8-94964F96E0A5}"/>
              </a:ext>
            </a:extLst>
          </p:cNvPr>
          <p:cNvGrpSpPr/>
          <p:nvPr/>
        </p:nvGrpSpPr>
        <p:grpSpPr>
          <a:xfrm>
            <a:off x="3943790" y="2676939"/>
            <a:ext cx="3861740" cy="322845"/>
            <a:chOff x="3943790" y="2676939"/>
            <a:chExt cx="3861740" cy="322845"/>
          </a:xfrm>
        </p:grpSpPr>
        <p:cxnSp>
          <p:nvCxnSpPr>
            <p:cNvPr id="106" name="Google Shape;106;p28">
              <a:extLst>
                <a:ext uri="{FF2B5EF4-FFF2-40B4-BE49-F238E27FC236}">
                  <a16:creationId xmlns:a16="http://schemas.microsoft.com/office/drawing/2014/main" id="{44A730B8-9546-01DD-5CA6-DBAB9AD93980}"/>
                </a:ext>
              </a:extLst>
            </p:cNvPr>
            <p:cNvCxnSpPr/>
            <p:nvPr/>
          </p:nvCxnSpPr>
          <p:spPr>
            <a:xfrm>
              <a:off x="4426226" y="2676939"/>
              <a:ext cx="3379304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" name="Google Shape;107;p28">
              <a:extLst>
                <a:ext uri="{FF2B5EF4-FFF2-40B4-BE49-F238E27FC236}">
                  <a16:creationId xmlns:a16="http://schemas.microsoft.com/office/drawing/2014/main" id="{F7C9731A-487C-DF46-E097-14D4305CFE52}"/>
                </a:ext>
              </a:extLst>
            </p:cNvPr>
            <p:cNvCxnSpPr/>
            <p:nvPr/>
          </p:nvCxnSpPr>
          <p:spPr>
            <a:xfrm rot="10800000" flipH="1">
              <a:off x="3943790" y="2676939"/>
              <a:ext cx="482436" cy="322845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08" name="Google Shape;108;p28">
            <a:extLst>
              <a:ext uri="{FF2B5EF4-FFF2-40B4-BE49-F238E27FC236}">
                <a16:creationId xmlns:a16="http://schemas.microsoft.com/office/drawing/2014/main" id="{BFE11B11-926E-9FA0-1875-BDC10529368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509" y="233819"/>
            <a:ext cx="271308" cy="38981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8">
            <a:extLst>
              <a:ext uri="{FF2B5EF4-FFF2-40B4-BE49-F238E27FC236}">
                <a16:creationId xmlns:a16="http://schemas.microsoft.com/office/drawing/2014/main" id="{9EF74796-E46B-54D3-2524-08443B17213D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10" name="Google Shape;110;p28">
            <a:extLst>
              <a:ext uri="{FF2B5EF4-FFF2-40B4-BE49-F238E27FC236}">
                <a16:creationId xmlns:a16="http://schemas.microsoft.com/office/drawing/2014/main" id="{19E2E8EC-226F-5841-83CD-A0F3A84A4EF7}"/>
              </a:ext>
            </a:extLst>
          </p:cNvPr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</a:t>
            </a:r>
            <a:endParaRPr dirty="0"/>
          </a:p>
        </p:txBody>
      </p:sp>
      <p:grpSp>
        <p:nvGrpSpPr>
          <p:cNvPr id="111" name="Google Shape;111;p28">
            <a:extLst>
              <a:ext uri="{FF2B5EF4-FFF2-40B4-BE49-F238E27FC236}">
                <a16:creationId xmlns:a16="http://schemas.microsoft.com/office/drawing/2014/main" id="{460E98CF-19BC-D839-69DA-8A90A454733C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12" name="Google Shape;112;p28">
              <a:extLst>
                <a:ext uri="{FF2B5EF4-FFF2-40B4-BE49-F238E27FC236}">
                  <a16:creationId xmlns:a16="http://schemas.microsoft.com/office/drawing/2014/main" id="{99E437AD-3175-9C44-A1C0-D52B627B3ADB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3" name="Google Shape;113;p28">
              <a:extLst>
                <a:ext uri="{FF2B5EF4-FFF2-40B4-BE49-F238E27FC236}">
                  <a16:creationId xmlns:a16="http://schemas.microsoft.com/office/drawing/2014/main" id="{EC21F35E-B2D4-32D5-50F1-5CA13A51BA21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4397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3142</Words>
  <Application>Microsoft Office PowerPoint</Application>
  <PresentationFormat>Widescreen</PresentationFormat>
  <Paragraphs>404</Paragraphs>
  <Slides>39</Slides>
  <Notes>39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Cambria Math</vt:lpstr>
      <vt:lpstr>Consolas</vt:lpstr>
      <vt:lpstr>Inconsolata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Nielsen, Joshua</dc:creator>
  <cp:lastModifiedBy>Juston, Marius F</cp:lastModifiedBy>
  <cp:revision>120</cp:revision>
  <dcterms:created xsi:type="dcterms:W3CDTF">2019-01-14T22:06:33Z</dcterms:created>
  <dcterms:modified xsi:type="dcterms:W3CDTF">2026-01-31T07:11:39Z</dcterms:modified>
</cp:coreProperties>
</file>